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345" r:id="rId12"/>
    <p:sldId id="263" r:id="rId13"/>
    <p:sldId id="299" r:id="rId14"/>
    <p:sldId id="302" r:id="rId15"/>
    <p:sldId id="264" r:id="rId16"/>
    <p:sldId id="266" r:id="rId17"/>
    <p:sldId id="265" r:id="rId18"/>
    <p:sldId id="344" r:id="rId19"/>
    <p:sldId id="303" r:id="rId20"/>
    <p:sldId id="293" r:id="rId21"/>
    <p:sldId id="277" r:id="rId22"/>
    <p:sldId id="284" r:id="rId23"/>
    <p:sldId id="341" r:id="rId24"/>
    <p:sldId id="337" r:id="rId25"/>
    <p:sldId id="338" r:id="rId26"/>
    <p:sldId id="336" r:id="rId27"/>
    <p:sldId id="339" r:id="rId28"/>
    <p:sldId id="340"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03B211-A94F-4E71-990A-3E6C3708531C}" v="238" dt="2024-02-28T04:16:28.428"/>
    <p1510:client id="{B982B707-B5E4-1B4A-86A8-CC8682CA84E4}" v="1181" dt="2024-02-27T15:04:47.74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62" autoAdjust="0"/>
    <p:restoredTop sz="96310"/>
  </p:normalViewPr>
  <p:slideViewPr>
    <p:cSldViewPr snapToGrid="0" snapToObjects="1">
      <p:cViewPr varScale="1">
        <p:scale>
          <a:sx n="137" d="100"/>
          <a:sy n="137" d="100"/>
        </p:scale>
        <p:origin x="1328" y="20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D8C550-790E-1B40-96CD-5DC015B0F567}" type="doc">
      <dgm:prSet loTypeId="urn:microsoft.com/office/officeart/2005/8/layout/process5" loCatId="" qsTypeId="urn:microsoft.com/office/officeart/2005/8/quickstyle/simple1" qsCatId="simple" csTypeId="urn:microsoft.com/office/officeart/2005/8/colors/accent1_2" csCatId="accent1" phldr="1"/>
      <dgm:spPr/>
      <dgm:t>
        <a:bodyPr/>
        <a:lstStyle/>
        <a:p>
          <a:endParaRPr lang="en-US"/>
        </a:p>
      </dgm:t>
    </dgm:pt>
    <dgm:pt modelId="{DADE0680-F30F-2F4B-9EB1-6B8B80047B29}">
      <dgm:prSet phldrT="[Text]"/>
      <dgm:spPr/>
      <dgm:t>
        <a:bodyPr/>
        <a:lstStyle/>
        <a:p>
          <a:r>
            <a:rPr lang="en-US" dirty="0">
              <a:solidFill>
                <a:schemeClr val="bg1"/>
              </a:solidFill>
              <a:latin typeface="Abadi" panose="020B0604020104020204" pitchFamily="34" charset="0"/>
            </a:rPr>
            <a:t>Import libraries and define auxiliary functions </a:t>
          </a:r>
          <a:endParaRPr lang="en-US" dirty="0">
            <a:solidFill>
              <a:schemeClr val="bg1"/>
            </a:solidFill>
          </a:endParaRPr>
        </a:p>
      </dgm:t>
    </dgm:pt>
    <dgm:pt modelId="{8CE14BA8-1E35-3E47-A360-4707FF28FAB8}" type="parTrans" cxnId="{1737FDD9-B36A-1348-B404-4255409FD7EB}">
      <dgm:prSet/>
      <dgm:spPr/>
      <dgm:t>
        <a:bodyPr/>
        <a:lstStyle/>
        <a:p>
          <a:endParaRPr lang="en-US"/>
        </a:p>
      </dgm:t>
    </dgm:pt>
    <dgm:pt modelId="{B14FC650-867A-F64C-BC60-CB2F6571BA3B}" type="sibTrans" cxnId="{1737FDD9-B36A-1348-B404-4255409FD7EB}">
      <dgm:prSet/>
      <dgm:spPr/>
      <dgm:t>
        <a:bodyPr/>
        <a:lstStyle/>
        <a:p>
          <a:endParaRPr lang="en-US"/>
        </a:p>
      </dgm:t>
    </dgm:pt>
    <dgm:pt modelId="{CB183578-B077-CA4A-9784-437C26D0AB91}">
      <dgm:prSet phldrT="[Text]"/>
      <dgm:spPr/>
      <dgm:t>
        <a:bodyPr/>
        <a:lstStyle/>
        <a:p>
          <a:r>
            <a:rPr lang="en-US" dirty="0"/>
            <a:t>Check the response status, get the file from </a:t>
          </a:r>
          <a:r>
            <a:rPr lang="en-US" dirty="0" err="1"/>
            <a:t>url</a:t>
          </a:r>
          <a:endParaRPr lang="en-US" dirty="0"/>
        </a:p>
      </dgm:t>
    </dgm:pt>
    <dgm:pt modelId="{B3BAD99A-0FA1-1945-86DD-86DD180E5C1C}" type="parTrans" cxnId="{64165045-7951-3E44-B8D3-BC7E86688747}">
      <dgm:prSet/>
      <dgm:spPr/>
      <dgm:t>
        <a:bodyPr/>
        <a:lstStyle/>
        <a:p>
          <a:endParaRPr lang="en-US"/>
        </a:p>
      </dgm:t>
    </dgm:pt>
    <dgm:pt modelId="{12A2ECC3-012C-894D-A039-8E145F91D85C}" type="sibTrans" cxnId="{64165045-7951-3E44-B8D3-BC7E86688747}">
      <dgm:prSet/>
      <dgm:spPr/>
      <dgm:t>
        <a:bodyPr/>
        <a:lstStyle/>
        <a:p>
          <a:endParaRPr lang="en-US"/>
        </a:p>
      </dgm:t>
    </dgm:pt>
    <dgm:pt modelId="{D17268B2-F6D9-934E-9371-4659AF18E253}">
      <dgm:prSet phldrT="[Text]"/>
      <dgm:spPr/>
      <dgm:t>
        <a:bodyPr/>
        <a:lstStyle/>
        <a:p>
          <a:r>
            <a:rPr lang="en-US" dirty="0"/>
            <a:t>Get the file decoded as </a:t>
          </a:r>
          <a:r>
            <a:rPr lang="en-US" dirty="0" err="1"/>
            <a:t>Json</a:t>
          </a:r>
          <a:r>
            <a:rPr lang="en-US" dirty="0"/>
            <a:t>, turn into a Pandas data frame </a:t>
          </a:r>
        </a:p>
      </dgm:t>
    </dgm:pt>
    <dgm:pt modelId="{A1058D2A-7D39-E343-AF3D-2E767FD836D7}" type="parTrans" cxnId="{EEC0992D-3EEF-2346-AB18-F9F049780804}">
      <dgm:prSet/>
      <dgm:spPr/>
      <dgm:t>
        <a:bodyPr/>
        <a:lstStyle/>
        <a:p>
          <a:endParaRPr lang="en-US"/>
        </a:p>
      </dgm:t>
    </dgm:pt>
    <dgm:pt modelId="{AD5F5A6B-87CB-E546-B1E2-C760B0CBDD93}" type="sibTrans" cxnId="{EEC0992D-3EEF-2346-AB18-F9F049780804}">
      <dgm:prSet/>
      <dgm:spPr/>
      <dgm:t>
        <a:bodyPr/>
        <a:lstStyle/>
        <a:p>
          <a:endParaRPr lang="en-US"/>
        </a:p>
      </dgm:t>
    </dgm:pt>
    <dgm:pt modelId="{4CB2EA42-3439-2E44-BA5B-BA8F475E61E8}">
      <dgm:prSet/>
      <dgm:spPr/>
      <dgm:t>
        <a:bodyPr/>
        <a:lstStyle/>
        <a:p>
          <a:r>
            <a:rPr lang="en-US" dirty="0"/>
            <a:t>Check data source and format</a:t>
          </a:r>
        </a:p>
      </dgm:t>
    </dgm:pt>
    <dgm:pt modelId="{82760FB3-3F92-F644-89EB-CA773CD6D4C1}" type="parTrans" cxnId="{760A8116-BE84-6C40-A76C-2D92217EE41E}">
      <dgm:prSet/>
      <dgm:spPr/>
      <dgm:t>
        <a:bodyPr/>
        <a:lstStyle/>
        <a:p>
          <a:endParaRPr lang="en-US"/>
        </a:p>
      </dgm:t>
    </dgm:pt>
    <dgm:pt modelId="{B2672D46-F92B-054C-9B8D-FFA0FC1CFC9B}" type="sibTrans" cxnId="{760A8116-BE84-6C40-A76C-2D92217EE41E}">
      <dgm:prSet/>
      <dgm:spPr/>
      <dgm:t>
        <a:bodyPr/>
        <a:lstStyle/>
        <a:p>
          <a:endParaRPr lang="en-US"/>
        </a:p>
      </dgm:t>
    </dgm:pt>
    <dgm:pt modelId="{6549800A-8739-DC47-9D0D-CC4EB31C7320}">
      <dgm:prSet/>
      <dgm:spPr/>
      <dgm:t>
        <a:bodyPr/>
        <a:lstStyle/>
        <a:p>
          <a:r>
            <a:rPr lang="en-US" dirty="0"/>
            <a:t>Using API to get information about each launch using launch ID</a:t>
          </a:r>
        </a:p>
      </dgm:t>
    </dgm:pt>
    <dgm:pt modelId="{6E8EE2F7-C8C5-7E4F-A56E-74BCC5C81CFC}" type="parTrans" cxnId="{7B166006-99DF-4C42-BE8C-7921B3BE8CB2}">
      <dgm:prSet/>
      <dgm:spPr/>
      <dgm:t>
        <a:bodyPr/>
        <a:lstStyle/>
        <a:p>
          <a:endParaRPr lang="en-US"/>
        </a:p>
      </dgm:t>
    </dgm:pt>
    <dgm:pt modelId="{1A4018E9-8CB6-6B43-AC4E-8E164ED2BE3F}" type="sibTrans" cxnId="{7B166006-99DF-4C42-BE8C-7921B3BE8CB2}">
      <dgm:prSet/>
      <dgm:spPr/>
      <dgm:t>
        <a:bodyPr/>
        <a:lstStyle/>
        <a:p>
          <a:endParaRPr lang="en-US"/>
        </a:p>
      </dgm:t>
    </dgm:pt>
    <dgm:pt modelId="{BEE25519-C0EC-B249-9E7E-55D6DBE0E9E7}" type="pres">
      <dgm:prSet presAssocID="{F3D8C550-790E-1B40-96CD-5DC015B0F567}" presName="diagram" presStyleCnt="0">
        <dgm:presLayoutVars>
          <dgm:dir/>
          <dgm:resizeHandles val="exact"/>
        </dgm:presLayoutVars>
      </dgm:prSet>
      <dgm:spPr/>
    </dgm:pt>
    <dgm:pt modelId="{D774A3E8-5A13-D344-916D-E606DE2E5874}" type="pres">
      <dgm:prSet presAssocID="{4CB2EA42-3439-2E44-BA5B-BA8F475E61E8}" presName="node" presStyleLbl="node1" presStyleIdx="0" presStyleCnt="5">
        <dgm:presLayoutVars>
          <dgm:bulletEnabled val="1"/>
        </dgm:presLayoutVars>
      </dgm:prSet>
      <dgm:spPr/>
    </dgm:pt>
    <dgm:pt modelId="{423655C1-C836-1E43-892A-09DAA4972C37}" type="pres">
      <dgm:prSet presAssocID="{B2672D46-F92B-054C-9B8D-FFA0FC1CFC9B}" presName="sibTrans" presStyleLbl="sibTrans2D1" presStyleIdx="0" presStyleCnt="4"/>
      <dgm:spPr/>
    </dgm:pt>
    <dgm:pt modelId="{A09B9841-EF26-FE48-B7D1-5E5A5C5DA25F}" type="pres">
      <dgm:prSet presAssocID="{B2672D46-F92B-054C-9B8D-FFA0FC1CFC9B}" presName="connectorText" presStyleLbl="sibTrans2D1" presStyleIdx="0" presStyleCnt="4"/>
      <dgm:spPr/>
    </dgm:pt>
    <dgm:pt modelId="{6B3B0770-CD3C-2744-B787-B4F44374B8A1}" type="pres">
      <dgm:prSet presAssocID="{DADE0680-F30F-2F4B-9EB1-6B8B80047B29}" presName="node" presStyleLbl="node1" presStyleIdx="1" presStyleCnt="5">
        <dgm:presLayoutVars>
          <dgm:bulletEnabled val="1"/>
        </dgm:presLayoutVars>
      </dgm:prSet>
      <dgm:spPr/>
    </dgm:pt>
    <dgm:pt modelId="{1A7B70CF-5543-DA44-953A-EAB90D2F2893}" type="pres">
      <dgm:prSet presAssocID="{B14FC650-867A-F64C-BC60-CB2F6571BA3B}" presName="sibTrans" presStyleLbl="sibTrans2D1" presStyleIdx="1" presStyleCnt="4"/>
      <dgm:spPr/>
    </dgm:pt>
    <dgm:pt modelId="{F94BD5CB-3C54-6640-B0D5-2A3D10A3B6D5}" type="pres">
      <dgm:prSet presAssocID="{B14FC650-867A-F64C-BC60-CB2F6571BA3B}" presName="connectorText" presStyleLbl="sibTrans2D1" presStyleIdx="1" presStyleCnt="4"/>
      <dgm:spPr/>
    </dgm:pt>
    <dgm:pt modelId="{71D787E4-CB75-504D-B023-7421D342951B}" type="pres">
      <dgm:prSet presAssocID="{CB183578-B077-CA4A-9784-437C26D0AB91}" presName="node" presStyleLbl="node1" presStyleIdx="2" presStyleCnt="5">
        <dgm:presLayoutVars>
          <dgm:bulletEnabled val="1"/>
        </dgm:presLayoutVars>
      </dgm:prSet>
      <dgm:spPr/>
    </dgm:pt>
    <dgm:pt modelId="{BA834CBC-5DDF-8841-A75A-9602A3EF64F7}" type="pres">
      <dgm:prSet presAssocID="{12A2ECC3-012C-894D-A039-8E145F91D85C}" presName="sibTrans" presStyleLbl="sibTrans2D1" presStyleIdx="2" presStyleCnt="4"/>
      <dgm:spPr/>
    </dgm:pt>
    <dgm:pt modelId="{D7A8EC02-D59A-B14E-B893-35E233EFD3D6}" type="pres">
      <dgm:prSet presAssocID="{12A2ECC3-012C-894D-A039-8E145F91D85C}" presName="connectorText" presStyleLbl="sibTrans2D1" presStyleIdx="2" presStyleCnt="4"/>
      <dgm:spPr/>
    </dgm:pt>
    <dgm:pt modelId="{0D3DE477-D320-F848-B749-23D239E92BC1}" type="pres">
      <dgm:prSet presAssocID="{D17268B2-F6D9-934E-9371-4659AF18E253}" presName="node" presStyleLbl="node1" presStyleIdx="3" presStyleCnt="5">
        <dgm:presLayoutVars>
          <dgm:bulletEnabled val="1"/>
        </dgm:presLayoutVars>
      </dgm:prSet>
      <dgm:spPr/>
    </dgm:pt>
    <dgm:pt modelId="{74808214-169E-644A-B154-86A52FB04FFD}" type="pres">
      <dgm:prSet presAssocID="{AD5F5A6B-87CB-E546-B1E2-C760B0CBDD93}" presName="sibTrans" presStyleLbl="sibTrans2D1" presStyleIdx="3" presStyleCnt="4"/>
      <dgm:spPr/>
    </dgm:pt>
    <dgm:pt modelId="{C72A6EAA-C446-EB43-8391-25204D2CA2C1}" type="pres">
      <dgm:prSet presAssocID="{AD5F5A6B-87CB-E546-B1E2-C760B0CBDD93}" presName="connectorText" presStyleLbl="sibTrans2D1" presStyleIdx="3" presStyleCnt="4"/>
      <dgm:spPr/>
    </dgm:pt>
    <dgm:pt modelId="{BCB7C884-81D1-8741-8B27-2D3EEE9FBE5E}" type="pres">
      <dgm:prSet presAssocID="{6549800A-8739-DC47-9D0D-CC4EB31C7320}" presName="node" presStyleLbl="node1" presStyleIdx="4" presStyleCnt="5">
        <dgm:presLayoutVars>
          <dgm:bulletEnabled val="1"/>
        </dgm:presLayoutVars>
      </dgm:prSet>
      <dgm:spPr/>
    </dgm:pt>
  </dgm:ptLst>
  <dgm:cxnLst>
    <dgm:cxn modelId="{B1ADAC05-91CF-B14D-83C6-EC5DC8F9594E}" type="presOf" srcId="{D17268B2-F6D9-934E-9371-4659AF18E253}" destId="{0D3DE477-D320-F848-B749-23D239E92BC1}" srcOrd="0" destOrd="0" presId="urn:microsoft.com/office/officeart/2005/8/layout/process5"/>
    <dgm:cxn modelId="{7B166006-99DF-4C42-BE8C-7921B3BE8CB2}" srcId="{F3D8C550-790E-1B40-96CD-5DC015B0F567}" destId="{6549800A-8739-DC47-9D0D-CC4EB31C7320}" srcOrd="4" destOrd="0" parTransId="{6E8EE2F7-C8C5-7E4F-A56E-74BCC5C81CFC}" sibTransId="{1A4018E9-8CB6-6B43-AC4E-8E164ED2BE3F}"/>
    <dgm:cxn modelId="{D2B6CB06-E73B-7147-B1AB-DD8CEF193CE9}" type="presOf" srcId="{4CB2EA42-3439-2E44-BA5B-BA8F475E61E8}" destId="{D774A3E8-5A13-D344-916D-E606DE2E5874}" srcOrd="0" destOrd="0" presId="urn:microsoft.com/office/officeart/2005/8/layout/process5"/>
    <dgm:cxn modelId="{760A8116-BE84-6C40-A76C-2D92217EE41E}" srcId="{F3D8C550-790E-1B40-96CD-5DC015B0F567}" destId="{4CB2EA42-3439-2E44-BA5B-BA8F475E61E8}" srcOrd="0" destOrd="0" parTransId="{82760FB3-3F92-F644-89EB-CA773CD6D4C1}" sibTransId="{B2672D46-F92B-054C-9B8D-FFA0FC1CFC9B}"/>
    <dgm:cxn modelId="{EEC0992D-3EEF-2346-AB18-F9F049780804}" srcId="{F3D8C550-790E-1B40-96CD-5DC015B0F567}" destId="{D17268B2-F6D9-934E-9371-4659AF18E253}" srcOrd="3" destOrd="0" parTransId="{A1058D2A-7D39-E343-AF3D-2E767FD836D7}" sibTransId="{AD5F5A6B-87CB-E546-B1E2-C760B0CBDD93}"/>
    <dgm:cxn modelId="{6A1D8C3A-F7DD-A94C-A30E-9D1B09B00510}" type="presOf" srcId="{6549800A-8739-DC47-9D0D-CC4EB31C7320}" destId="{BCB7C884-81D1-8741-8B27-2D3EEE9FBE5E}" srcOrd="0" destOrd="0" presId="urn:microsoft.com/office/officeart/2005/8/layout/process5"/>
    <dgm:cxn modelId="{64165045-7951-3E44-B8D3-BC7E86688747}" srcId="{F3D8C550-790E-1B40-96CD-5DC015B0F567}" destId="{CB183578-B077-CA4A-9784-437C26D0AB91}" srcOrd="2" destOrd="0" parTransId="{B3BAD99A-0FA1-1945-86DD-86DD180E5C1C}" sibTransId="{12A2ECC3-012C-894D-A039-8E145F91D85C}"/>
    <dgm:cxn modelId="{FB9BEC4B-F068-FE42-8442-7AEB28EDC851}" type="presOf" srcId="{CB183578-B077-CA4A-9784-437C26D0AB91}" destId="{71D787E4-CB75-504D-B023-7421D342951B}" srcOrd="0" destOrd="0" presId="urn:microsoft.com/office/officeart/2005/8/layout/process5"/>
    <dgm:cxn modelId="{7A89206C-B9B7-7E4A-81E2-BEE20737BFB6}" type="presOf" srcId="{AD5F5A6B-87CB-E546-B1E2-C760B0CBDD93}" destId="{74808214-169E-644A-B154-86A52FB04FFD}" srcOrd="0" destOrd="0" presId="urn:microsoft.com/office/officeart/2005/8/layout/process5"/>
    <dgm:cxn modelId="{F9C1ED7F-ED09-044A-93DE-AC25A3393F59}" type="presOf" srcId="{AD5F5A6B-87CB-E546-B1E2-C760B0CBDD93}" destId="{C72A6EAA-C446-EB43-8391-25204D2CA2C1}" srcOrd="1" destOrd="0" presId="urn:microsoft.com/office/officeart/2005/8/layout/process5"/>
    <dgm:cxn modelId="{22549E91-B0F0-304E-88D9-ED81B9FE1CAF}" type="presOf" srcId="{F3D8C550-790E-1B40-96CD-5DC015B0F567}" destId="{BEE25519-C0EC-B249-9E7E-55D6DBE0E9E7}" srcOrd="0" destOrd="0" presId="urn:microsoft.com/office/officeart/2005/8/layout/process5"/>
    <dgm:cxn modelId="{768037A0-D337-6948-A402-22374F8AE54C}" type="presOf" srcId="{DADE0680-F30F-2F4B-9EB1-6B8B80047B29}" destId="{6B3B0770-CD3C-2744-B787-B4F44374B8A1}" srcOrd="0" destOrd="0" presId="urn:microsoft.com/office/officeart/2005/8/layout/process5"/>
    <dgm:cxn modelId="{B69EE0A6-B303-B547-BD4C-840D12FF54E8}" type="presOf" srcId="{12A2ECC3-012C-894D-A039-8E145F91D85C}" destId="{BA834CBC-5DDF-8841-A75A-9602A3EF64F7}" srcOrd="0" destOrd="0" presId="urn:microsoft.com/office/officeart/2005/8/layout/process5"/>
    <dgm:cxn modelId="{99A112D5-3BB2-0743-BD0A-855231786894}" type="presOf" srcId="{B14FC650-867A-F64C-BC60-CB2F6571BA3B}" destId="{1A7B70CF-5543-DA44-953A-EAB90D2F2893}" srcOrd="0" destOrd="0" presId="urn:microsoft.com/office/officeart/2005/8/layout/process5"/>
    <dgm:cxn modelId="{451CFAD7-7BE1-A946-A79E-A54C2C74DF99}" type="presOf" srcId="{B2672D46-F92B-054C-9B8D-FFA0FC1CFC9B}" destId="{A09B9841-EF26-FE48-B7D1-5E5A5C5DA25F}" srcOrd="1" destOrd="0" presId="urn:microsoft.com/office/officeart/2005/8/layout/process5"/>
    <dgm:cxn modelId="{1737FDD9-B36A-1348-B404-4255409FD7EB}" srcId="{F3D8C550-790E-1B40-96CD-5DC015B0F567}" destId="{DADE0680-F30F-2F4B-9EB1-6B8B80047B29}" srcOrd="1" destOrd="0" parTransId="{8CE14BA8-1E35-3E47-A360-4707FF28FAB8}" sibTransId="{B14FC650-867A-F64C-BC60-CB2F6571BA3B}"/>
    <dgm:cxn modelId="{E26E95DD-B60B-C948-9C28-8C8FA2E737C1}" type="presOf" srcId="{B2672D46-F92B-054C-9B8D-FFA0FC1CFC9B}" destId="{423655C1-C836-1E43-892A-09DAA4972C37}" srcOrd="0" destOrd="0" presId="urn:microsoft.com/office/officeart/2005/8/layout/process5"/>
    <dgm:cxn modelId="{E1F5D8E7-BF1B-0140-B8D7-080CDDF0673D}" type="presOf" srcId="{12A2ECC3-012C-894D-A039-8E145F91D85C}" destId="{D7A8EC02-D59A-B14E-B893-35E233EFD3D6}" srcOrd="1" destOrd="0" presId="urn:microsoft.com/office/officeart/2005/8/layout/process5"/>
    <dgm:cxn modelId="{5CCB19F8-44AC-8143-99ED-7ED2B4EC3A0B}" type="presOf" srcId="{B14FC650-867A-F64C-BC60-CB2F6571BA3B}" destId="{F94BD5CB-3C54-6640-B0D5-2A3D10A3B6D5}" srcOrd="1" destOrd="0" presId="urn:microsoft.com/office/officeart/2005/8/layout/process5"/>
    <dgm:cxn modelId="{63921B64-0F9D-2245-998F-1486141CB1D7}" type="presParOf" srcId="{BEE25519-C0EC-B249-9E7E-55D6DBE0E9E7}" destId="{D774A3E8-5A13-D344-916D-E606DE2E5874}" srcOrd="0" destOrd="0" presId="urn:microsoft.com/office/officeart/2005/8/layout/process5"/>
    <dgm:cxn modelId="{07982898-9AE9-8D47-B835-41A398F522D4}" type="presParOf" srcId="{BEE25519-C0EC-B249-9E7E-55D6DBE0E9E7}" destId="{423655C1-C836-1E43-892A-09DAA4972C37}" srcOrd="1" destOrd="0" presId="urn:microsoft.com/office/officeart/2005/8/layout/process5"/>
    <dgm:cxn modelId="{90BECD8D-2629-8B45-A428-3432990828A2}" type="presParOf" srcId="{423655C1-C836-1E43-892A-09DAA4972C37}" destId="{A09B9841-EF26-FE48-B7D1-5E5A5C5DA25F}" srcOrd="0" destOrd="0" presId="urn:microsoft.com/office/officeart/2005/8/layout/process5"/>
    <dgm:cxn modelId="{5321A246-4B03-B74B-8770-FD765616F612}" type="presParOf" srcId="{BEE25519-C0EC-B249-9E7E-55D6DBE0E9E7}" destId="{6B3B0770-CD3C-2744-B787-B4F44374B8A1}" srcOrd="2" destOrd="0" presId="urn:microsoft.com/office/officeart/2005/8/layout/process5"/>
    <dgm:cxn modelId="{63B04510-2D93-3C44-BA23-1CE54AC1F556}" type="presParOf" srcId="{BEE25519-C0EC-B249-9E7E-55D6DBE0E9E7}" destId="{1A7B70CF-5543-DA44-953A-EAB90D2F2893}" srcOrd="3" destOrd="0" presId="urn:microsoft.com/office/officeart/2005/8/layout/process5"/>
    <dgm:cxn modelId="{B8DF0F35-BAC9-1742-9141-03745DCC5552}" type="presParOf" srcId="{1A7B70CF-5543-DA44-953A-EAB90D2F2893}" destId="{F94BD5CB-3C54-6640-B0D5-2A3D10A3B6D5}" srcOrd="0" destOrd="0" presId="urn:microsoft.com/office/officeart/2005/8/layout/process5"/>
    <dgm:cxn modelId="{75378DE9-D3F7-994E-B5B7-B4D82FEED6DE}" type="presParOf" srcId="{BEE25519-C0EC-B249-9E7E-55D6DBE0E9E7}" destId="{71D787E4-CB75-504D-B023-7421D342951B}" srcOrd="4" destOrd="0" presId="urn:microsoft.com/office/officeart/2005/8/layout/process5"/>
    <dgm:cxn modelId="{8E21A3D5-B55A-7842-93FE-F2478C90F1B0}" type="presParOf" srcId="{BEE25519-C0EC-B249-9E7E-55D6DBE0E9E7}" destId="{BA834CBC-5DDF-8841-A75A-9602A3EF64F7}" srcOrd="5" destOrd="0" presId="urn:microsoft.com/office/officeart/2005/8/layout/process5"/>
    <dgm:cxn modelId="{B2314922-C9CC-3A43-8037-80E5AE3EE50F}" type="presParOf" srcId="{BA834CBC-5DDF-8841-A75A-9602A3EF64F7}" destId="{D7A8EC02-D59A-B14E-B893-35E233EFD3D6}" srcOrd="0" destOrd="0" presId="urn:microsoft.com/office/officeart/2005/8/layout/process5"/>
    <dgm:cxn modelId="{F21A5BE7-6C8B-7249-AC53-FF6C18CE7D55}" type="presParOf" srcId="{BEE25519-C0EC-B249-9E7E-55D6DBE0E9E7}" destId="{0D3DE477-D320-F848-B749-23D239E92BC1}" srcOrd="6" destOrd="0" presId="urn:microsoft.com/office/officeart/2005/8/layout/process5"/>
    <dgm:cxn modelId="{E57EC671-6DE3-B147-BD56-9EBD639A013F}" type="presParOf" srcId="{BEE25519-C0EC-B249-9E7E-55D6DBE0E9E7}" destId="{74808214-169E-644A-B154-86A52FB04FFD}" srcOrd="7" destOrd="0" presId="urn:microsoft.com/office/officeart/2005/8/layout/process5"/>
    <dgm:cxn modelId="{10D58CDD-5989-504C-B217-5EF79D7694C7}" type="presParOf" srcId="{74808214-169E-644A-B154-86A52FB04FFD}" destId="{C72A6EAA-C446-EB43-8391-25204D2CA2C1}" srcOrd="0" destOrd="0" presId="urn:microsoft.com/office/officeart/2005/8/layout/process5"/>
    <dgm:cxn modelId="{D5611F1B-0CAF-8B4B-814F-1BF45E222FD8}" type="presParOf" srcId="{BEE25519-C0EC-B249-9E7E-55D6DBE0E9E7}" destId="{BCB7C884-81D1-8741-8B27-2D3EEE9FBE5E}"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D8C550-790E-1B40-96CD-5DC015B0F567}" type="doc">
      <dgm:prSet loTypeId="urn:microsoft.com/office/officeart/2005/8/layout/process5" loCatId="" qsTypeId="urn:microsoft.com/office/officeart/2005/8/quickstyle/simple1" qsCatId="simple" csTypeId="urn:microsoft.com/office/officeart/2005/8/colors/accent1_2" csCatId="accent1" phldr="1"/>
      <dgm:spPr/>
      <dgm:t>
        <a:bodyPr/>
        <a:lstStyle/>
        <a:p>
          <a:endParaRPr lang="en-US"/>
        </a:p>
      </dgm:t>
    </dgm:pt>
    <dgm:pt modelId="{D17268B2-F6D9-934E-9371-4659AF18E253}">
      <dgm:prSet phldrT="[Text]"/>
      <dgm:spPr/>
      <dgm:t>
        <a:bodyPr/>
        <a:lstStyle/>
        <a:p>
          <a:r>
            <a:rPr lang="en-US" dirty="0"/>
            <a:t>Extract column/variable names from HTML table header</a:t>
          </a:r>
        </a:p>
      </dgm:t>
    </dgm:pt>
    <dgm:pt modelId="{A1058D2A-7D39-E343-AF3D-2E767FD836D7}" type="parTrans" cxnId="{EEC0992D-3EEF-2346-AB18-F9F049780804}">
      <dgm:prSet/>
      <dgm:spPr/>
      <dgm:t>
        <a:bodyPr/>
        <a:lstStyle/>
        <a:p>
          <a:endParaRPr lang="en-US"/>
        </a:p>
      </dgm:t>
    </dgm:pt>
    <dgm:pt modelId="{AD5F5A6B-87CB-E546-B1E2-C760B0CBDD93}" type="sibTrans" cxnId="{EEC0992D-3EEF-2346-AB18-F9F049780804}">
      <dgm:prSet/>
      <dgm:spPr/>
      <dgm:t>
        <a:bodyPr/>
        <a:lstStyle/>
        <a:p>
          <a:endParaRPr lang="en-US"/>
        </a:p>
      </dgm:t>
    </dgm:pt>
    <dgm:pt modelId="{07C4692A-02AB-8741-9A7A-0EC33BE9F6D3}">
      <dgm:prSet/>
      <dgm:spPr/>
      <dgm:t>
        <a:bodyPr/>
        <a:lstStyle/>
        <a:p>
          <a:r>
            <a:rPr lang="en-US" b="0" i="0" dirty="0"/>
            <a:t>Create an empty dictionary with keys being the extracted column names</a:t>
          </a:r>
          <a:endParaRPr lang="en-US" dirty="0"/>
        </a:p>
      </dgm:t>
    </dgm:pt>
    <dgm:pt modelId="{FE2B9B23-B2C0-5F41-A22D-A2E7C88725EE}" type="parTrans" cxnId="{85C50493-973E-384E-940F-440C7C0B7DBB}">
      <dgm:prSet/>
      <dgm:spPr/>
      <dgm:t>
        <a:bodyPr/>
        <a:lstStyle/>
        <a:p>
          <a:endParaRPr lang="en-US"/>
        </a:p>
      </dgm:t>
    </dgm:pt>
    <dgm:pt modelId="{4A7FC571-33EF-914F-ABC7-482CD6DB3281}" type="sibTrans" cxnId="{85C50493-973E-384E-940F-440C7C0B7DBB}">
      <dgm:prSet/>
      <dgm:spPr/>
      <dgm:t>
        <a:bodyPr/>
        <a:lstStyle/>
        <a:p>
          <a:endParaRPr lang="en-US"/>
        </a:p>
      </dgm:t>
    </dgm:pt>
    <dgm:pt modelId="{2836ACF9-73E9-B744-A21C-56060A9E5E2A}">
      <dgm:prSet/>
      <dgm:spPr/>
      <dgm:t>
        <a:bodyPr/>
        <a:lstStyle/>
        <a:p>
          <a:r>
            <a:rPr lang="en-US" b="0" i="0" dirty="0"/>
            <a:t>Combine the columns into a dictionary.</a:t>
          </a:r>
          <a:endParaRPr lang="en-US" dirty="0"/>
        </a:p>
      </dgm:t>
    </dgm:pt>
    <dgm:pt modelId="{1FF6FB69-9462-9E4C-A5B2-57F0EE38A063}" type="parTrans" cxnId="{71BCCADD-293F-8641-A169-BA0CCCEC9328}">
      <dgm:prSet/>
      <dgm:spPr/>
      <dgm:t>
        <a:bodyPr/>
        <a:lstStyle/>
        <a:p>
          <a:endParaRPr lang="en-US"/>
        </a:p>
      </dgm:t>
    </dgm:pt>
    <dgm:pt modelId="{C652C9F2-6DBA-3D4A-99DE-37368E693471}" type="sibTrans" cxnId="{71BCCADD-293F-8641-A169-BA0CCCEC9328}">
      <dgm:prSet/>
      <dgm:spPr/>
      <dgm:t>
        <a:bodyPr/>
        <a:lstStyle/>
        <a:p>
          <a:endParaRPr lang="en-US"/>
        </a:p>
      </dgm:t>
    </dgm:pt>
    <dgm:pt modelId="{637A539A-8437-944B-9544-9A02DF4FCFE9}">
      <dgm:prSet/>
      <dgm:spPr/>
      <dgm:t>
        <a:bodyPr/>
        <a:lstStyle/>
        <a:p>
          <a:r>
            <a:rPr lang="en-US" dirty="0"/>
            <a:t>Create a </a:t>
          </a:r>
          <a:r>
            <a:rPr lang="en-US" dirty="0" err="1"/>
            <a:t>dataframe</a:t>
          </a:r>
          <a:r>
            <a:rPr lang="en-US" dirty="0"/>
            <a:t> from dictionary</a:t>
          </a:r>
        </a:p>
      </dgm:t>
    </dgm:pt>
    <dgm:pt modelId="{D2C18743-9A6F-4344-9183-5D2D707491C9}" type="parTrans" cxnId="{8AC44863-66DE-7748-81D9-448122D1E41B}">
      <dgm:prSet/>
      <dgm:spPr/>
      <dgm:t>
        <a:bodyPr/>
        <a:lstStyle/>
        <a:p>
          <a:endParaRPr lang="en-US"/>
        </a:p>
      </dgm:t>
    </dgm:pt>
    <dgm:pt modelId="{7F1A0342-88CB-514A-91BC-5FC1ACCB9F6B}" type="sibTrans" cxnId="{8AC44863-66DE-7748-81D9-448122D1E41B}">
      <dgm:prSet/>
      <dgm:spPr/>
      <dgm:t>
        <a:bodyPr/>
        <a:lstStyle/>
        <a:p>
          <a:endParaRPr lang="en-US"/>
        </a:p>
      </dgm:t>
    </dgm:pt>
    <dgm:pt modelId="{11BCD8B4-3B20-9842-B93E-1C68F59A1B6C}">
      <dgm:prSet/>
      <dgm:spPr/>
      <dgm:t>
        <a:bodyPr/>
        <a:lstStyle/>
        <a:p>
          <a:r>
            <a:rPr lang="en-US" dirty="0"/>
            <a:t>Request Falcon 9 Launch wiki page from its URL</a:t>
          </a:r>
        </a:p>
      </dgm:t>
    </dgm:pt>
    <dgm:pt modelId="{FE1C4425-79B8-7740-BE8C-CE358CC81EA9}" type="parTrans" cxnId="{57723B96-FB57-2B4B-85F2-C0A47E9B7CCF}">
      <dgm:prSet/>
      <dgm:spPr/>
      <dgm:t>
        <a:bodyPr/>
        <a:lstStyle/>
        <a:p>
          <a:endParaRPr lang="en-US"/>
        </a:p>
      </dgm:t>
    </dgm:pt>
    <dgm:pt modelId="{C639A05D-6E10-E245-9002-5DCC1B0F9DA2}" type="sibTrans" cxnId="{57723B96-FB57-2B4B-85F2-C0A47E9B7CCF}">
      <dgm:prSet/>
      <dgm:spPr/>
      <dgm:t>
        <a:bodyPr/>
        <a:lstStyle/>
        <a:p>
          <a:endParaRPr lang="en-US"/>
        </a:p>
      </dgm:t>
    </dgm:pt>
    <dgm:pt modelId="{BEE25519-C0EC-B249-9E7E-55D6DBE0E9E7}" type="pres">
      <dgm:prSet presAssocID="{F3D8C550-790E-1B40-96CD-5DC015B0F567}" presName="diagram" presStyleCnt="0">
        <dgm:presLayoutVars>
          <dgm:dir/>
          <dgm:resizeHandles val="exact"/>
        </dgm:presLayoutVars>
      </dgm:prSet>
      <dgm:spPr/>
    </dgm:pt>
    <dgm:pt modelId="{B80C0053-9F4F-6B4D-AE9F-33AFBE67C322}" type="pres">
      <dgm:prSet presAssocID="{11BCD8B4-3B20-9842-B93E-1C68F59A1B6C}" presName="node" presStyleLbl="node1" presStyleIdx="0" presStyleCnt="5">
        <dgm:presLayoutVars>
          <dgm:bulletEnabled val="1"/>
        </dgm:presLayoutVars>
      </dgm:prSet>
      <dgm:spPr/>
    </dgm:pt>
    <dgm:pt modelId="{A41B143D-5B8C-FD4F-9E3E-1E1E103E1BBE}" type="pres">
      <dgm:prSet presAssocID="{C639A05D-6E10-E245-9002-5DCC1B0F9DA2}" presName="sibTrans" presStyleLbl="sibTrans2D1" presStyleIdx="0" presStyleCnt="4"/>
      <dgm:spPr/>
    </dgm:pt>
    <dgm:pt modelId="{12445A98-27B6-AC4D-9362-D3E918A3EF27}" type="pres">
      <dgm:prSet presAssocID="{C639A05D-6E10-E245-9002-5DCC1B0F9DA2}" presName="connectorText" presStyleLbl="sibTrans2D1" presStyleIdx="0" presStyleCnt="4"/>
      <dgm:spPr/>
    </dgm:pt>
    <dgm:pt modelId="{0D3DE477-D320-F848-B749-23D239E92BC1}" type="pres">
      <dgm:prSet presAssocID="{D17268B2-F6D9-934E-9371-4659AF18E253}" presName="node" presStyleLbl="node1" presStyleIdx="1" presStyleCnt="5">
        <dgm:presLayoutVars>
          <dgm:bulletEnabled val="1"/>
        </dgm:presLayoutVars>
      </dgm:prSet>
      <dgm:spPr/>
    </dgm:pt>
    <dgm:pt modelId="{04AEF815-5342-074B-85CB-1DBE279890E7}" type="pres">
      <dgm:prSet presAssocID="{AD5F5A6B-87CB-E546-B1E2-C760B0CBDD93}" presName="sibTrans" presStyleLbl="sibTrans2D1" presStyleIdx="1" presStyleCnt="4"/>
      <dgm:spPr/>
    </dgm:pt>
    <dgm:pt modelId="{5E4CE2AE-851A-5849-89FC-38A65A596C90}" type="pres">
      <dgm:prSet presAssocID="{AD5F5A6B-87CB-E546-B1E2-C760B0CBDD93}" presName="connectorText" presStyleLbl="sibTrans2D1" presStyleIdx="1" presStyleCnt="4"/>
      <dgm:spPr/>
    </dgm:pt>
    <dgm:pt modelId="{98988F9E-64E5-6B40-B881-7131FFEF7A35}" type="pres">
      <dgm:prSet presAssocID="{07C4692A-02AB-8741-9A7A-0EC33BE9F6D3}" presName="node" presStyleLbl="node1" presStyleIdx="2" presStyleCnt="5">
        <dgm:presLayoutVars>
          <dgm:bulletEnabled val="1"/>
        </dgm:presLayoutVars>
      </dgm:prSet>
      <dgm:spPr/>
    </dgm:pt>
    <dgm:pt modelId="{4F5DBBCC-E67A-D34C-B85B-D96617659021}" type="pres">
      <dgm:prSet presAssocID="{4A7FC571-33EF-914F-ABC7-482CD6DB3281}" presName="sibTrans" presStyleLbl="sibTrans2D1" presStyleIdx="2" presStyleCnt="4"/>
      <dgm:spPr/>
    </dgm:pt>
    <dgm:pt modelId="{75809091-505A-4A48-804A-BEE48E08CB8B}" type="pres">
      <dgm:prSet presAssocID="{4A7FC571-33EF-914F-ABC7-482CD6DB3281}" presName="connectorText" presStyleLbl="sibTrans2D1" presStyleIdx="2" presStyleCnt="4"/>
      <dgm:spPr/>
    </dgm:pt>
    <dgm:pt modelId="{1170DDFD-B29F-A744-B8DC-CB2AF4F54CE4}" type="pres">
      <dgm:prSet presAssocID="{2836ACF9-73E9-B744-A21C-56060A9E5E2A}" presName="node" presStyleLbl="node1" presStyleIdx="3" presStyleCnt="5">
        <dgm:presLayoutVars>
          <dgm:bulletEnabled val="1"/>
        </dgm:presLayoutVars>
      </dgm:prSet>
      <dgm:spPr/>
    </dgm:pt>
    <dgm:pt modelId="{EEC49647-396E-7946-B574-21D00F90B725}" type="pres">
      <dgm:prSet presAssocID="{C652C9F2-6DBA-3D4A-99DE-37368E693471}" presName="sibTrans" presStyleLbl="sibTrans2D1" presStyleIdx="3" presStyleCnt="4"/>
      <dgm:spPr/>
    </dgm:pt>
    <dgm:pt modelId="{9511D1B0-5D28-6740-9FD6-712A01DD3270}" type="pres">
      <dgm:prSet presAssocID="{C652C9F2-6DBA-3D4A-99DE-37368E693471}" presName="connectorText" presStyleLbl="sibTrans2D1" presStyleIdx="3" presStyleCnt="4"/>
      <dgm:spPr/>
    </dgm:pt>
    <dgm:pt modelId="{624EA250-35BA-C442-9049-E4D18746D70E}" type="pres">
      <dgm:prSet presAssocID="{637A539A-8437-944B-9544-9A02DF4FCFE9}" presName="node" presStyleLbl="node1" presStyleIdx="4" presStyleCnt="5">
        <dgm:presLayoutVars>
          <dgm:bulletEnabled val="1"/>
        </dgm:presLayoutVars>
      </dgm:prSet>
      <dgm:spPr/>
    </dgm:pt>
  </dgm:ptLst>
  <dgm:cxnLst>
    <dgm:cxn modelId="{AF7A601B-7197-C94D-AF47-637E101EED03}" type="presOf" srcId="{C639A05D-6E10-E245-9002-5DCC1B0F9DA2}" destId="{12445A98-27B6-AC4D-9362-D3E918A3EF27}" srcOrd="1" destOrd="0" presId="urn:microsoft.com/office/officeart/2005/8/layout/process5"/>
    <dgm:cxn modelId="{EEC0992D-3EEF-2346-AB18-F9F049780804}" srcId="{F3D8C550-790E-1B40-96CD-5DC015B0F567}" destId="{D17268B2-F6D9-934E-9371-4659AF18E253}" srcOrd="1" destOrd="0" parTransId="{A1058D2A-7D39-E343-AF3D-2E767FD836D7}" sibTransId="{AD5F5A6B-87CB-E546-B1E2-C760B0CBDD93}"/>
    <dgm:cxn modelId="{27240F57-E826-F149-9454-829614B659EC}" type="presOf" srcId="{11BCD8B4-3B20-9842-B93E-1C68F59A1B6C}" destId="{B80C0053-9F4F-6B4D-AE9F-33AFBE67C322}" srcOrd="0" destOrd="0" presId="urn:microsoft.com/office/officeart/2005/8/layout/process5"/>
    <dgm:cxn modelId="{97A8B457-A61B-914B-98BD-1C72D73CFF73}" type="presOf" srcId="{637A539A-8437-944B-9544-9A02DF4FCFE9}" destId="{624EA250-35BA-C442-9049-E4D18746D70E}" srcOrd="0" destOrd="0" presId="urn:microsoft.com/office/officeart/2005/8/layout/process5"/>
    <dgm:cxn modelId="{FA7AE85B-35E6-184D-A6F5-CE48243BD461}" type="presOf" srcId="{AD5F5A6B-87CB-E546-B1E2-C760B0CBDD93}" destId="{04AEF815-5342-074B-85CB-1DBE279890E7}" srcOrd="0" destOrd="0" presId="urn:microsoft.com/office/officeart/2005/8/layout/process5"/>
    <dgm:cxn modelId="{8AC44863-66DE-7748-81D9-448122D1E41B}" srcId="{F3D8C550-790E-1B40-96CD-5DC015B0F567}" destId="{637A539A-8437-944B-9544-9A02DF4FCFE9}" srcOrd="4" destOrd="0" parTransId="{D2C18743-9A6F-4344-9183-5D2D707491C9}" sibTransId="{7F1A0342-88CB-514A-91BC-5FC1ACCB9F6B}"/>
    <dgm:cxn modelId="{61D2FC68-7A44-EE45-9422-63F55D05ACC8}" type="presOf" srcId="{C652C9F2-6DBA-3D4A-99DE-37368E693471}" destId="{EEC49647-396E-7946-B574-21D00F90B725}" srcOrd="0" destOrd="0" presId="urn:microsoft.com/office/officeart/2005/8/layout/process5"/>
    <dgm:cxn modelId="{E3E8766F-A920-9C41-A51C-C424AD00E15D}" type="presOf" srcId="{4A7FC571-33EF-914F-ABC7-482CD6DB3281}" destId="{4F5DBBCC-E67A-D34C-B85B-D96617659021}" srcOrd="0" destOrd="0" presId="urn:microsoft.com/office/officeart/2005/8/layout/process5"/>
    <dgm:cxn modelId="{A5D7527B-97DC-504C-97AC-BE44EA6D396C}" type="presOf" srcId="{C639A05D-6E10-E245-9002-5DCC1B0F9DA2}" destId="{A41B143D-5B8C-FD4F-9E3E-1E1E103E1BBE}" srcOrd="0" destOrd="0" presId="urn:microsoft.com/office/officeart/2005/8/layout/process5"/>
    <dgm:cxn modelId="{22549E91-B0F0-304E-88D9-ED81B9FE1CAF}" type="presOf" srcId="{F3D8C550-790E-1B40-96CD-5DC015B0F567}" destId="{BEE25519-C0EC-B249-9E7E-55D6DBE0E9E7}" srcOrd="0" destOrd="0" presId="urn:microsoft.com/office/officeart/2005/8/layout/process5"/>
    <dgm:cxn modelId="{85C50493-973E-384E-940F-440C7C0B7DBB}" srcId="{F3D8C550-790E-1B40-96CD-5DC015B0F567}" destId="{07C4692A-02AB-8741-9A7A-0EC33BE9F6D3}" srcOrd="2" destOrd="0" parTransId="{FE2B9B23-B2C0-5F41-A22D-A2E7C88725EE}" sibTransId="{4A7FC571-33EF-914F-ABC7-482CD6DB3281}"/>
    <dgm:cxn modelId="{57723B96-FB57-2B4B-85F2-C0A47E9B7CCF}" srcId="{F3D8C550-790E-1B40-96CD-5DC015B0F567}" destId="{11BCD8B4-3B20-9842-B93E-1C68F59A1B6C}" srcOrd="0" destOrd="0" parTransId="{FE1C4425-79B8-7740-BE8C-CE358CC81EA9}" sibTransId="{C639A05D-6E10-E245-9002-5DCC1B0F9DA2}"/>
    <dgm:cxn modelId="{E96C5D9B-44C7-854F-BEA3-35A93D588D05}" type="presOf" srcId="{C652C9F2-6DBA-3D4A-99DE-37368E693471}" destId="{9511D1B0-5D28-6740-9FD6-712A01DD3270}" srcOrd="1" destOrd="0" presId="urn:microsoft.com/office/officeart/2005/8/layout/process5"/>
    <dgm:cxn modelId="{361CAEAC-3371-EA4D-988A-4007E2774203}" type="presOf" srcId="{07C4692A-02AB-8741-9A7A-0EC33BE9F6D3}" destId="{98988F9E-64E5-6B40-B881-7131FFEF7A35}" srcOrd="0" destOrd="0" presId="urn:microsoft.com/office/officeart/2005/8/layout/process5"/>
    <dgm:cxn modelId="{36211EB1-2320-4542-950C-DE4EF21E1FC2}" type="presOf" srcId="{AD5F5A6B-87CB-E546-B1E2-C760B0CBDD93}" destId="{5E4CE2AE-851A-5849-89FC-38A65A596C90}" srcOrd="1" destOrd="0" presId="urn:microsoft.com/office/officeart/2005/8/layout/process5"/>
    <dgm:cxn modelId="{D978BFD4-A840-0942-809C-26D0FAF52FA0}" type="presOf" srcId="{4A7FC571-33EF-914F-ABC7-482CD6DB3281}" destId="{75809091-505A-4A48-804A-BEE48E08CB8B}" srcOrd="1" destOrd="0" presId="urn:microsoft.com/office/officeart/2005/8/layout/process5"/>
    <dgm:cxn modelId="{71BCCADD-293F-8641-A169-BA0CCCEC9328}" srcId="{F3D8C550-790E-1B40-96CD-5DC015B0F567}" destId="{2836ACF9-73E9-B744-A21C-56060A9E5E2A}" srcOrd="3" destOrd="0" parTransId="{1FF6FB69-9462-9E4C-A5B2-57F0EE38A063}" sibTransId="{C652C9F2-6DBA-3D4A-99DE-37368E693471}"/>
    <dgm:cxn modelId="{6DF7C9E1-2996-C244-BFD5-DDB848C1AD6B}" type="presOf" srcId="{D17268B2-F6D9-934E-9371-4659AF18E253}" destId="{0D3DE477-D320-F848-B749-23D239E92BC1}" srcOrd="0" destOrd="0" presId="urn:microsoft.com/office/officeart/2005/8/layout/process5"/>
    <dgm:cxn modelId="{8A005EFD-EEFA-0D4D-86DA-C08464B91720}" type="presOf" srcId="{2836ACF9-73E9-B744-A21C-56060A9E5E2A}" destId="{1170DDFD-B29F-A744-B8DC-CB2AF4F54CE4}" srcOrd="0" destOrd="0" presId="urn:microsoft.com/office/officeart/2005/8/layout/process5"/>
    <dgm:cxn modelId="{6647A47A-8708-1142-BAF1-BAEEED450319}" type="presParOf" srcId="{BEE25519-C0EC-B249-9E7E-55D6DBE0E9E7}" destId="{B80C0053-9F4F-6B4D-AE9F-33AFBE67C322}" srcOrd="0" destOrd="0" presId="urn:microsoft.com/office/officeart/2005/8/layout/process5"/>
    <dgm:cxn modelId="{86C930BA-FAE8-D24B-BBB5-B608A24070E2}" type="presParOf" srcId="{BEE25519-C0EC-B249-9E7E-55D6DBE0E9E7}" destId="{A41B143D-5B8C-FD4F-9E3E-1E1E103E1BBE}" srcOrd="1" destOrd="0" presId="urn:microsoft.com/office/officeart/2005/8/layout/process5"/>
    <dgm:cxn modelId="{6E13D08B-7C75-5F4B-9984-3BEE756D111D}" type="presParOf" srcId="{A41B143D-5B8C-FD4F-9E3E-1E1E103E1BBE}" destId="{12445A98-27B6-AC4D-9362-D3E918A3EF27}" srcOrd="0" destOrd="0" presId="urn:microsoft.com/office/officeart/2005/8/layout/process5"/>
    <dgm:cxn modelId="{77E7CFAF-6FB5-4247-8E8D-8F7E558255D1}" type="presParOf" srcId="{BEE25519-C0EC-B249-9E7E-55D6DBE0E9E7}" destId="{0D3DE477-D320-F848-B749-23D239E92BC1}" srcOrd="2" destOrd="0" presId="urn:microsoft.com/office/officeart/2005/8/layout/process5"/>
    <dgm:cxn modelId="{8428C16E-4825-4B4A-B9B8-74DB26FF7D1F}" type="presParOf" srcId="{BEE25519-C0EC-B249-9E7E-55D6DBE0E9E7}" destId="{04AEF815-5342-074B-85CB-1DBE279890E7}" srcOrd="3" destOrd="0" presId="urn:microsoft.com/office/officeart/2005/8/layout/process5"/>
    <dgm:cxn modelId="{B6260252-6F77-CE48-9B4A-4E480EE4E810}" type="presParOf" srcId="{04AEF815-5342-074B-85CB-1DBE279890E7}" destId="{5E4CE2AE-851A-5849-89FC-38A65A596C90}" srcOrd="0" destOrd="0" presId="urn:microsoft.com/office/officeart/2005/8/layout/process5"/>
    <dgm:cxn modelId="{4C9B90C9-B749-9445-A22D-44CB587B23DA}" type="presParOf" srcId="{BEE25519-C0EC-B249-9E7E-55D6DBE0E9E7}" destId="{98988F9E-64E5-6B40-B881-7131FFEF7A35}" srcOrd="4" destOrd="0" presId="urn:microsoft.com/office/officeart/2005/8/layout/process5"/>
    <dgm:cxn modelId="{5BFF8380-9504-704F-BAC0-869722F150D8}" type="presParOf" srcId="{BEE25519-C0EC-B249-9E7E-55D6DBE0E9E7}" destId="{4F5DBBCC-E67A-D34C-B85B-D96617659021}" srcOrd="5" destOrd="0" presId="urn:microsoft.com/office/officeart/2005/8/layout/process5"/>
    <dgm:cxn modelId="{4917352B-D41E-2A44-B6CD-4443F256AD27}" type="presParOf" srcId="{4F5DBBCC-E67A-D34C-B85B-D96617659021}" destId="{75809091-505A-4A48-804A-BEE48E08CB8B}" srcOrd="0" destOrd="0" presId="urn:microsoft.com/office/officeart/2005/8/layout/process5"/>
    <dgm:cxn modelId="{0C7FD072-6B24-BC47-AB25-AA65B61F12F2}" type="presParOf" srcId="{BEE25519-C0EC-B249-9E7E-55D6DBE0E9E7}" destId="{1170DDFD-B29F-A744-B8DC-CB2AF4F54CE4}" srcOrd="6" destOrd="0" presId="urn:microsoft.com/office/officeart/2005/8/layout/process5"/>
    <dgm:cxn modelId="{C297120F-C98A-C340-A1E1-7FA1CA657CA8}" type="presParOf" srcId="{BEE25519-C0EC-B249-9E7E-55D6DBE0E9E7}" destId="{EEC49647-396E-7946-B574-21D00F90B725}" srcOrd="7" destOrd="0" presId="urn:microsoft.com/office/officeart/2005/8/layout/process5"/>
    <dgm:cxn modelId="{0FB739D5-9327-1049-AC16-738ED129A3EC}" type="presParOf" srcId="{EEC49647-396E-7946-B574-21D00F90B725}" destId="{9511D1B0-5D28-6740-9FD6-712A01DD3270}" srcOrd="0" destOrd="0" presId="urn:microsoft.com/office/officeart/2005/8/layout/process5"/>
    <dgm:cxn modelId="{9A710531-45DD-A54E-A2E5-4E859C35D60D}" type="presParOf" srcId="{BEE25519-C0EC-B249-9E7E-55D6DBE0E9E7}" destId="{624EA250-35BA-C442-9049-E4D18746D70E}"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D8C550-790E-1B40-96CD-5DC015B0F567}" type="doc">
      <dgm:prSet loTypeId="urn:microsoft.com/office/officeart/2005/8/layout/process2" loCatId="" qsTypeId="urn:microsoft.com/office/officeart/2005/8/quickstyle/simple4" qsCatId="simple" csTypeId="urn:microsoft.com/office/officeart/2005/8/colors/accent1_2" csCatId="accent1" phldr="1"/>
      <dgm:spPr/>
      <dgm:t>
        <a:bodyPr/>
        <a:lstStyle/>
        <a:p>
          <a:endParaRPr lang="en-US"/>
        </a:p>
      </dgm:t>
    </dgm:pt>
    <dgm:pt modelId="{637A539A-8437-944B-9544-9A02DF4FCFE9}">
      <dgm:prSet/>
      <dgm:spPr/>
      <dgm:t>
        <a:bodyPr/>
        <a:lstStyle/>
        <a:p>
          <a:r>
            <a:rPr lang="en-US" dirty="0"/>
            <a:t>Determine training labels: create landing outcome label</a:t>
          </a:r>
        </a:p>
      </dgm:t>
    </dgm:pt>
    <dgm:pt modelId="{D2C18743-9A6F-4344-9183-5D2D707491C9}" type="parTrans" cxnId="{8AC44863-66DE-7748-81D9-448122D1E41B}">
      <dgm:prSet/>
      <dgm:spPr/>
      <dgm:t>
        <a:bodyPr/>
        <a:lstStyle/>
        <a:p>
          <a:endParaRPr lang="en-US"/>
        </a:p>
      </dgm:t>
    </dgm:pt>
    <dgm:pt modelId="{7F1A0342-88CB-514A-91BC-5FC1ACCB9F6B}" type="sibTrans" cxnId="{8AC44863-66DE-7748-81D9-448122D1E41B}">
      <dgm:prSet/>
      <dgm:spPr/>
      <dgm:t>
        <a:bodyPr/>
        <a:lstStyle/>
        <a:p>
          <a:endParaRPr lang="en-US"/>
        </a:p>
      </dgm:t>
    </dgm:pt>
    <dgm:pt modelId="{D17268B2-F6D9-934E-9371-4659AF18E253}">
      <dgm:prSet phldrT="[Text]"/>
      <dgm:spPr/>
      <dgm:t>
        <a:bodyPr/>
        <a:lstStyle/>
        <a:p>
          <a:r>
            <a:rPr lang="en-US" dirty="0"/>
            <a:t>Perform exploratory data analysis </a:t>
          </a:r>
        </a:p>
      </dgm:t>
    </dgm:pt>
    <dgm:pt modelId="{AD5F5A6B-87CB-E546-B1E2-C760B0CBDD93}" type="sibTrans" cxnId="{EEC0992D-3EEF-2346-AB18-F9F049780804}">
      <dgm:prSet/>
      <dgm:spPr/>
      <dgm:t>
        <a:bodyPr/>
        <a:lstStyle/>
        <a:p>
          <a:endParaRPr lang="en-US"/>
        </a:p>
      </dgm:t>
    </dgm:pt>
    <dgm:pt modelId="{A1058D2A-7D39-E343-AF3D-2E767FD836D7}" type="parTrans" cxnId="{EEC0992D-3EEF-2346-AB18-F9F049780804}">
      <dgm:prSet/>
      <dgm:spPr/>
      <dgm:t>
        <a:bodyPr/>
        <a:lstStyle/>
        <a:p>
          <a:endParaRPr lang="en-US"/>
        </a:p>
      </dgm:t>
    </dgm:pt>
    <dgm:pt modelId="{11BCD8B4-3B20-9842-B93E-1C68F59A1B6C}">
      <dgm:prSet/>
      <dgm:spPr/>
      <dgm:t>
        <a:bodyPr/>
        <a:lstStyle/>
        <a:p>
          <a:r>
            <a:rPr lang="en-US" dirty="0"/>
            <a:t>Identify missing values, check data types</a:t>
          </a:r>
        </a:p>
      </dgm:t>
    </dgm:pt>
    <dgm:pt modelId="{C639A05D-6E10-E245-9002-5DCC1B0F9DA2}" type="sibTrans" cxnId="{57723B96-FB57-2B4B-85F2-C0A47E9B7CCF}">
      <dgm:prSet/>
      <dgm:spPr/>
      <dgm:t>
        <a:bodyPr/>
        <a:lstStyle/>
        <a:p>
          <a:endParaRPr lang="en-US"/>
        </a:p>
      </dgm:t>
    </dgm:pt>
    <dgm:pt modelId="{FE1C4425-79B8-7740-BE8C-CE358CC81EA9}" type="parTrans" cxnId="{57723B96-FB57-2B4B-85F2-C0A47E9B7CCF}">
      <dgm:prSet/>
      <dgm:spPr/>
      <dgm:t>
        <a:bodyPr/>
        <a:lstStyle/>
        <a:p>
          <a:endParaRPr lang="en-US"/>
        </a:p>
      </dgm:t>
    </dgm:pt>
    <dgm:pt modelId="{1623FFD7-EFBD-B343-A40B-25188FF81216}" type="pres">
      <dgm:prSet presAssocID="{F3D8C550-790E-1B40-96CD-5DC015B0F567}" presName="linearFlow" presStyleCnt="0">
        <dgm:presLayoutVars>
          <dgm:resizeHandles val="exact"/>
        </dgm:presLayoutVars>
      </dgm:prSet>
      <dgm:spPr/>
    </dgm:pt>
    <dgm:pt modelId="{AE2CFB6A-F624-CE48-877C-D8BA2EC66BA9}" type="pres">
      <dgm:prSet presAssocID="{11BCD8B4-3B20-9842-B93E-1C68F59A1B6C}" presName="node" presStyleLbl="node1" presStyleIdx="0" presStyleCnt="3">
        <dgm:presLayoutVars>
          <dgm:bulletEnabled val="1"/>
        </dgm:presLayoutVars>
      </dgm:prSet>
      <dgm:spPr/>
    </dgm:pt>
    <dgm:pt modelId="{562EB632-E0E7-2C49-929B-10A931959C6C}" type="pres">
      <dgm:prSet presAssocID="{C639A05D-6E10-E245-9002-5DCC1B0F9DA2}" presName="sibTrans" presStyleLbl="sibTrans2D1" presStyleIdx="0" presStyleCnt="2"/>
      <dgm:spPr/>
    </dgm:pt>
    <dgm:pt modelId="{0ADDBB19-0AAE-A64A-B143-BA49E3EDB7B9}" type="pres">
      <dgm:prSet presAssocID="{C639A05D-6E10-E245-9002-5DCC1B0F9DA2}" presName="connectorText" presStyleLbl="sibTrans2D1" presStyleIdx="0" presStyleCnt="2"/>
      <dgm:spPr/>
    </dgm:pt>
    <dgm:pt modelId="{2907BBEC-FCFF-4D4F-AF8C-74D5F1BCBE07}" type="pres">
      <dgm:prSet presAssocID="{D17268B2-F6D9-934E-9371-4659AF18E253}" presName="node" presStyleLbl="node1" presStyleIdx="1" presStyleCnt="3">
        <dgm:presLayoutVars>
          <dgm:bulletEnabled val="1"/>
        </dgm:presLayoutVars>
      </dgm:prSet>
      <dgm:spPr/>
    </dgm:pt>
    <dgm:pt modelId="{D657E5E2-D9EE-D342-9809-B35A239FDDD5}" type="pres">
      <dgm:prSet presAssocID="{AD5F5A6B-87CB-E546-B1E2-C760B0CBDD93}" presName="sibTrans" presStyleLbl="sibTrans2D1" presStyleIdx="1" presStyleCnt="2"/>
      <dgm:spPr/>
    </dgm:pt>
    <dgm:pt modelId="{A63F224E-48BB-CC4F-8705-FE8730D74667}" type="pres">
      <dgm:prSet presAssocID="{AD5F5A6B-87CB-E546-B1E2-C760B0CBDD93}" presName="connectorText" presStyleLbl="sibTrans2D1" presStyleIdx="1" presStyleCnt="2"/>
      <dgm:spPr/>
    </dgm:pt>
    <dgm:pt modelId="{5D27820F-131A-D146-AB82-18C1D1B94D57}" type="pres">
      <dgm:prSet presAssocID="{637A539A-8437-944B-9544-9A02DF4FCFE9}" presName="node" presStyleLbl="node1" presStyleIdx="2" presStyleCnt="3">
        <dgm:presLayoutVars>
          <dgm:bulletEnabled val="1"/>
        </dgm:presLayoutVars>
      </dgm:prSet>
      <dgm:spPr/>
    </dgm:pt>
  </dgm:ptLst>
  <dgm:cxnLst>
    <dgm:cxn modelId="{EEC0992D-3EEF-2346-AB18-F9F049780804}" srcId="{F3D8C550-790E-1B40-96CD-5DC015B0F567}" destId="{D17268B2-F6D9-934E-9371-4659AF18E253}" srcOrd="1" destOrd="0" parTransId="{A1058D2A-7D39-E343-AF3D-2E767FD836D7}" sibTransId="{AD5F5A6B-87CB-E546-B1E2-C760B0CBDD93}"/>
    <dgm:cxn modelId="{5ABFD444-8C3D-064B-BCC1-D6BD1A7F6D96}" type="presOf" srcId="{D17268B2-F6D9-934E-9371-4659AF18E253}" destId="{2907BBEC-FCFF-4D4F-AF8C-74D5F1BCBE07}" srcOrd="0" destOrd="0" presId="urn:microsoft.com/office/officeart/2005/8/layout/process2"/>
    <dgm:cxn modelId="{8AC44863-66DE-7748-81D9-448122D1E41B}" srcId="{F3D8C550-790E-1B40-96CD-5DC015B0F567}" destId="{637A539A-8437-944B-9544-9A02DF4FCFE9}" srcOrd="2" destOrd="0" parTransId="{D2C18743-9A6F-4344-9183-5D2D707491C9}" sibTransId="{7F1A0342-88CB-514A-91BC-5FC1ACCB9F6B}"/>
    <dgm:cxn modelId="{91C89165-23C2-184D-82B0-D0AE86A92F60}" type="presOf" srcId="{F3D8C550-790E-1B40-96CD-5DC015B0F567}" destId="{1623FFD7-EFBD-B343-A40B-25188FF81216}" srcOrd="0" destOrd="0" presId="urn:microsoft.com/office/officeart/2005/8/layout/process2"/>
    <dgm:cxn modelId="{16C5CB7B-3684-314E-9B97-6355B1BB6754}" type="presOf" srcId="{C639A05D-6E10-E245-9002-5DCC1B0F9DA2}" destId="{0ADDBB19-0AAE-A64A-B143-BA49E3EDB7B9}" srcOrd="1" destOrd="0" presId="urn:microsoft.com/office/officeart/2005/8/layout/process2"/>
    <dgm:cxn modelId="{57723B96-FB57-2B4B-85F2-C0A47E9B7CCF}" srcId="{F3D8C550-790E-1B40-96CD-5DC015B0F567}" destId="{11BCD8B4-3B20-9842-B93E-1C68F59A1B6C}" srcOrd="0" destOrd="0" parTransId="{FE1C4425-79B8-7740-BE8C-CE358CC81EA9}" sibTransId="{C639A05D-6E10-E245-9002-5DCC1B0F9DA2}"/>
    <dgm:cxn modelId="{89BFB3B4-CEF1-4046-9586-607CA55C7571}" type="presOf" srcId="{11BCD8B4-3B20-9842-B93E-1C68F59A1B6C}" destId="{AE2CFB6A-F624-CE48-877C-D8BA2EC66BA9}" srcOrd="0" destOrd="0" presId="urn:microsoft.com/office/officeart/2005/8/layout/process2"/>
    <dgm:cxn modelId="{5F8358BF-16B4-5544-9401-49930C7A6C09}" type="presOf" srcId="{637A539A-8437-944B-9544-9A02DF4FCFE9}" destId="{5D27820F-131A-D146-AB82-18C1D1B94D57}" srcOrd="0" destOrd="0" presId="urn:microsoft.com/office/officeart/2005/8/layout/process2"/>
    <dgm:cxn modelId="{02D357C1-3B74-6E49-8724-2B362C1BE890}" type="presOf" srcId="{AD5F5A6B-87CB-E546-B1E2-C760B0CBDD93}" destId="{A63F224E-48BB-CC4F-8705-FE8730D74667}" srcOrd="1" destOrd="0" presId="urn:microsoft.com/office/officeart/2005/8/layout/process2"/>
    <dgm:cxn modelId="{F3EF58C5-540C-664C-A29B-01AEA5B04FF3}" type="presOf" srcId="{AD5F5A6B-87CB-E546-B1E2-C760B0CBDD93}" destId="{D657E5E2-D9EE-D342-9809-B35A239FDDD5}" srcOrd="0" destOrd="0" presId="urn:microsoft.com/office/officeart/2005/8/layout/process2"/>
    <dgm:cxn modelId="{72A598DE-F903-DF47-9128-5C501806DBFC}" type="presOf" srcId="{C639A05D-6E10-E245-9002-5DCC1B0F9DA2}" destId="{562EB632-E0E7-2C49-929B-10A931959C6C}" srcOrd="0" destOrd="0" presId="urn:microsoft.com/office/officeart/2005/8/layout/process2"/>
    <dgm:cxn modelId="{DE084CB8-E0DF-6C42-99BD-75E409FB0F4D}" type="presParOf" srcId="{1623FFD7-EFBD-B343-A40B-25188FF81216}" destId="{AE2CFB6A-F624-CE48-877C-D8BA2EC66BA9}" srcOrd="0" destOrd="0" presId="urn:microsoft.com/office/officeart/2005/8/layout/process2"/>
    <dgm:cxn modelId="{2EF86AF2-8B96-C44E-96A8-3C4091B04A4B}" type="presParOf" srcId="{1623FFD7-EFBD-B343-A40B-25188FF81216}" destId="{562EB632-E0E7-2C49-929B-10A931959C6C}" srcOrd="1" destOrd="0" presId="urn:microsoft.com/office/officeart/2005/8/layout/process2"/>
    <dgm:cxn modelId="{3A35DF1B-1D39-4545-88CA-908A54A7F5F1}" type="presParOf" srcId="{562EB632-E0E7-2C49-929B-10A931959C6C}" destId="{0ADDBB19-0AAE-A64A-B143-BA49E3EDB7B9}" srcOrd="0" destOrd="0" presId="urn:microsoft.com/office/officeart/2005/8/layout/process2"/>
    <dgm:cxn modelId="{5EF6F5D4-1871-B244-92D1-F67533BA10A3}" type="presParOf" srcId="{1623FFD7-EFBD-B343-A40B-25188FF81216}" destId="{2907BBEC-FCFF-4D4F-AF8C-74D5F1BCBE07}" srcOrd="2" destOrd="0" presId="urn:microsoft.com/office/officeart/2005/8/layout/process2"/>
    <dgm:cxn modelId="{3C2CA589-812E-4740-BF22-A8115BD2E10D}" type="presParOf" srcId="{1623FFD7-EFBD-B343-A40B-25188FF81216}" destId="{D657E5E2-D9EE-D342-9809-B35A239FDDD5}" srcOrd="3" destOrd="0" presId="urn:microsoft.com/office/officeart/2005/8/layout/process2"/>
    <dgm:cxn modelId="{8A26398A-A4BA-4B4B-96A2-5204A5BD59C4}" type="presParOf" srcId="{D657E5E2-D9EE-D342-9809-B35A239FDDD5}" destId="{A63F224E-48BB-CC4F-8705-FE8730D74667}" srcOrd="0" destOrd="0" presId="urn:microsoft.com/office/officeart/2005/8/layout/process2"/>
    <dgm:cxn modelId="{5E205ABC-7689-CC49-9409-5F70E00C864E}" type="presParOf" srcId="{1623FFD7-EFBD-B343-A40B-25188FF81216}" destId="{5D27820F-131A-D146-AB82-18C1D1B94D57}"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BF29B5-3ED1-48F0-919D-52CCE5017494}"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CB95311B-F071-4C36-835D-24FEA24A0832}">
      <dgm:prSet phldrT="[Text]"/>
      <dgm:spPr/>
      <dgm:t>
        <a:bodyPr/>
        <a:lstStyle/>
        <a:p>
          <a:r>
            <a:rPr lang="en-US" b="0" i="0" dirty="0"/>
            <a:t>Perform exploratory Data Analysis and determine Training Labels</a:t>
          </a:r>
          <a:endParaRPr lang="en-US" dirty="0"/>
        </a:p>
      </dgm:t>
    </dgm:pt>
    <dgm:pt modelId="{68F5E4B9-7839-4ADA-82E0-8BFA94D1BBEF}" type="parTrans" cxnId="{BA61E95E-E57C-475A-B68D-FEAAFCEDF919}">
      <dgm:prSet/>
      <dgm:spPr/>
      <dgm:t>
        <a:bodyPr/>
        <a:lstStyle/>
        <a:p>
          <a:endParaRPr lang="en-US"/>
        </a:p>
      </dgm:t>
    </dgm:pt>
    <dgm:pt modelId="{3D4639DA-6097-40E6-80EE-BC573B7765BC}" type="sibTrans" cxnId="{BA61E95E-E57C-475A-B68D-FEAAFCEDF919}">
      <dgm:prSet/>
      <dgm:spPr/>
      <dgm:t>
        <a:bodyPr/>
        <a:lstStyle/>
        <a:p>
          <a:endParaRPr lang="en-US"/>
        </a:p>
      </dgm:t>
    </dgm:pt>
    <dgm:pt modelId="{04B82573-A992-4E01-9CD6-5D0BC381E073}">
      <dgm:prSet phldrT="[Text]"/>
      <dgm:spPr/>
      <dgm:t>
        <a:bodyPr/>
        <a:lstStyle/>
        <a:p>
          <a:pPr>
            <a:buFont typeface="Arial" panose="020B0604020202020204" pitchFamily="34" charset="0"/>
            <a:buChar char="•"/>
          </a:pPr>
          <a:r>
            <a:rPr lang="en-US" b="0" i="0" dirty="0"/>
            <a:t>Create a column for the class</a:t>
          </a:r>
          <a:endParaRPr lang="en-US" dirty="0"/>
        </a:p>
      </dgm:t>
    </dgm:pt>
    <dgm:pt modelId="{CCB2E8C6-D6D5-4C58-A236-0549A6CC4132}" type="parTrans" cxnId="{5B8EA5C9-2F9C-4713-85DB-1136760BBDD1}">
      <dgm:prSet/>
      <dgm:spPr/>
      <dgm:t>
        <a:bodyPr/>
        <a:lstStyle/>
        <a:p>
          <a:endParaRPr lang="en-US"/>
        </a:p>
      </dgm:t>
    </dgm:pt>
    <dgm:pt modelId="{BAF5BFF4-4F1C-4038-91F1-97421DA0CA04}" type="sibTrans" cxnId="{5B8EA5C9-2F9C-4713-85DB-1136760BBDD1}">
      <dgm:prSet/>
      <dgm:spPr/>
      <dgm:t>
        <a:bodyPr/>
        <a:lstStyle/>
        <a:p>
          <a:endParaRPr lang="en-US"/>
        </a:p>
      </dgm:t>
    </dgm:pt>
    <dgm:pt modelId="{25D9ECDB-0134-4776-8DE7-F91CBA9B74A9}">
      <dgm:prSet phldrT="[Text]"/>
      <dgm:spPr/>
      <dgm:t>
        <a:bodyPr/>
        <a:lstStyle/>
        <a:p>
          <a:r>
            <a:rPr lang="en-US" b="0" i="0" dirty="0"/>
            <a:t>Find best Hyperparameter for SVM, Classification Trees and Logistic Regression</a:t>
          </a:r>
          <a:endParaRPr lang="en-US" dirty="0"/>
        </a:p>
      </dgm:t>
    </dgm:pt>
    <dgm:pt modelId="{167EB943-2C89-408A-99E3-123FEB451716}" type="parTrans" cxnId="{46E95E66-2E79-4586-B491-3C43B944141D}">
      <dgm:prSet/>
      <dgm:spPr/>
      <dgm:t>
        <a:bodyPr/>
        <a:lstStyle/>
        <a:p>
          <a:endParaRPr lang="en-US"/>
        </a:p>
      </dgm:t>
    </dgm:pt>
    <dgm:pt modelId="{7A282372-778B-4ED7-8C93-1329D6D50A84}" type="sibTrans" cxnId="{46E95E66-2E79-4586-B491-3C43B944141D}">
      <dgm:prSet/>
      <dgm:spPr/>
      <dgm:t>
        <a:bodyPr/>
        <a:lstStyle/>
        <a:p>
          <a:endParaRPr lang="en-US"/>
        </a:p>
      </dgm:t>
    </dgm:pt>
    <dgm:pt modelId="{F7AAD40D-C569-429D-AB9F-2C8EAB9C953B}">
      <dgm:prSet/>
      <dgm:spPr/>
      <dgm:t>
        <a:bodyPr/>
        <a:lstStyle/>
        <a:p>
          <a:pPr>
            <a:buFont typeface="Arial" panose="020B0604020202020204" pitchFamily="34" charset="0"/>
            <a:buChar char="•"/>
          </a:pPr>
          <a:r>
            <a:rPr lang="en-US" b="0" i="0"/>
            <a:t>Standardize the data</a:t>
          </a:r>
        </a:p>
      </dgm:t>
    </dgm:pt>
    <dgm:pt modelId="{DEE0C3FC-EE27-47C4-8B76-29E4D0FC5D5C}" type="parTrans" cxnId="{D8F18383-DC2D-4234-955E-9AB43BEED85F}">
      <dgm:prSet/>
      <dgm:spPr/>
      <dgm:t>
        <a:bodyPr/>
        <a:lstStyle/>
        <a:p>
          <a:endParaRPr lang="en-US"/>
        </a:p>
      </dgm:t>
    </dgm:pt>
    <dgm:pt modelId="{EB80FC0F-EF31-4A46-A0E7-2B8E14318904}" type="sibTrans" cxnId="{D8F18383-DC2D-4234-955E-9AB43BEED85F}">
      <dgm:prSet/>
      <dgm:spPr/>
      <dgm:t>
        <a:bodyPr/>
        <a:lstStyle/>
        <a:p>
          <a:endParaRPr lang="en-US"/>
        </a:p>
      </dgm:t>
    </dgm:pt>
    <dgm:pt modelId="{EC4012C0-00CF-4935-8191-489A07C21FC7}">
      <dgm:prSet/>
      <dgm:spPr/>
      <dgm:t>
        <a:bodyPr/>
        <a:lstStyle/>
        <a:p>
          <a:pPr>
            <a:buFont typeface="Arial" panose="020B0604020202020204" pitchFamily="34" charset="0"/>
            <a:buChar char="•"/>
          </a:pPr>
          <a:r>
            <a:rPr lang="en-US" b="0" i="0"/>
            <a:t>Split into training data and test data</a:t>
          </a:r>
        </a:p>
      </dgm:t>
    </dgm:pt>
    <dgm:pt modelId="{7E3E5626-45D7-44D6-B4A6-A8C6A4B772C1}" type="parTrans" cxnId="{ADCBF7DC-0000-4C3C-8EA6-1CDF37C593D3}">
      <dgm:prSet/>
      <dgm:spPr/>
      <dgm:t>
        <a:bodyPr/>
        <a:lstStyle/>
        <a:p>
          <a:endParaRPr lang="en-US"/>
        </a:p>
      </dgm:t>
    </dgm:pt>
    <dgm:pt modelId="{7D8E87C5-4CCF-4844-91F1-29AF57923F21}" type="sibTrans" cxnId="{ADCBF7DC-0000-4C3C-8EA6-1CDF37C593D3}">
      <dgm:prSet/>
      <dgm:spPr/>
      <dgm:t>
        <a:bodyPr/>
        <a:lstStyle/>
        <a:p>
          <a:endParaRPr lang="en-US"/>
        </a:p>
      </dgm:t>
    </dgm:pt>
    <dgm:pt modelId="{0D7399F9-EC25-481E-BAC5-7097FABE9F97}">
      <dgm:prSet phldrT="[Text]"/>
      <dgm:spPr/>
      <dgm:t>
        <a:bodyPr/>
        <a:lstStyle/>
        <a:p>
          <a:pPr>
            <a:buFont typeface="Arial" panose="020B0604020202020204" pitchFamily="34" charset="0"/>
            <a:buChar char="•"/>
          </a:pPr>
          <a:r>
            <a:rPr lang="en-US" dirty="0"/>
            <a:t>Find best method perform best </a:t>
          </a:r>
        </a:p>
      </dgm:t>
    </dgm:pt>
    <dgm:pt modelId="{7993681E-2B72-4199-BE1D-D66D4F27837D}" type="parTrans" cxnId="{6C14EA03-A2D1-4CD3-9CCF-C6BEEC0C50B1}">
      <dgm:prSet/>
      <dgm:spPr/>
      <dgm:t>
        <a:bodyPr/>
        <a:lstStyle/>
        <a:p>
          <a:endParaRPr lang="en-US"/>
        </a:p>
      </dgm:t>
    </dgm:pt>
    <dgm:pt modelId="{A950CC04-C52A-4D60-889F-74B8A7DABF7B}" type="sibTrans" cxnId="{6C14EA03-A2D1-4CD3-9CCF-C6BEEC0C50B1}">
      <dgm:prSet/>
      <dgm:spPr/>
      <dgm:t>
        <a:bodyPr/>
        <a:lstStyle/>
        <a:p>
          <a:endParaRPr lang="en-US"/>
        </a:p>
      </dgm:t>
    </dgm:pt>
    <dgm:pt modelId="{A2445C2B-8757-4501-AC9E-9A6411B47723}">
      <dgm:prSet phldrT="[Text]"/>
      <dgm:spPr/>
      <dgm:t>
        <a:bodyPr/>
        <a:lstStyle/>
        <a:p>
          <a:pPr>
            <a:buFont typeface="Arial" panose="020B0604020202020204" pitchFamily="34" charset="0"/>
            <a:buChar char="•"/>
          </a:pPr>
          <a:r>
            <a:rPr lang="en-US" dirty="0"/>
            <a:t>Using different metrics to calculate scores. </a:t>
          </a:r>
        </a:p>
      </dgm:t>
    </dgm:pt>
    <dgm:pt modelId="{0C1F04C6-3B0B-42B3-B19A-C78066496F4A}" type="parTrans" cxnId="{C6042C41-F8F4-47B5-A837-454496E53143}">
      <dgm:prSet/>
      <dgm:spPr/>
      <dgm:t>
        <a:bodyPr/>
        <a:lstStyle/>
        <a:p>
          <a:endParaRPr lang="en-US"/>
        </a:p>
      </dgm:t>
    </dgm:pt>
    <dgm:pt modelId="{FD864F51-F408-4599-9749-B57EF2A7DEBD}" type="sibTrans" cxnId="{C6042C41-F8F4-47B5-A837-454496E53143}">
      <dgm:prSet/>
      <dgm:spPr/>
      <dgm:t>
        <a:bodyPr/>
        <a:lstStyle/>
        <a:p>
          <a:endParaRPr lang="en-US"/>
        </a:p>
      </dgm:t>
    </dgm:pt>
    <dgm:pt modelId="{88B3060A-B8F4-45F9-A0A7-3AEB318BBF80}">
      <dgm:prSet phldrT="[Text]"/>
      <dgm:spPr/>
      <dgm:t>
        <a:bodyPr/>
        <a:lstStyle/>
        <a:p>
          <a:r>
            <a:rPr lang="en-US" dirty="0"/>
            <a:t>Test on parameters </a:t>
          </a:r>
        </a:p>
      </dgm:t>
    </dgm:pt>
    <dgm:pt modelId="{DB0F0EB0-A840-4C2B-B527-1E84E2BDF6A6}" type="parTrans" cxnId="{C6209F17-4ADD-4C1D-8125-96EA4EBA45BA}">
      <dgm:prSet/>
      <dgm:spPr/>
      <dgm:t>
        <a:bodyPr/>
        <a:lstStyle/>
        <a:p>
          <a:endParaRPr lang="en-US"/>
        </a:p>
      </dgm:t>
    </dgm:pt>
    <dgm:pt modelId="{2CB05C44-1BBB-4595-87B0-B3DA89AF33B6}" type="sibTrans" cxnId="{C6209F17-4ADD-4C1D-8125-96EA4EBA45BA}">
      <dgm:prSet/>
      <dgm:spPr/>
      <dgm:t>
        <a:bodyPr/>
        <a:lstStyle/>
        <a:p>
          <a:endParaRPr lang="en-US"/>
        </a:p>
      </dgm:t>
    </dgm:pt>
    <dgm:pt modelId="{A0D25604-8838-4614-B779-E3C38ED95070}" type="pres">
      <dgm:prSet presAssocID="{C3BF29B5-3ED1-48F0-919D-52CCE5017494}" presName="Name0" presStyleCnt="0">
        <dgm:presLayoutVars>
          <dgm:dir/>
          <dgm:animLvl val="lvl"/>
          <dgm:resizeHandles val="exact"/>
        </dgm:presLayoutVars>
      </dgm:prSet>
      <dgm:spPr/>
    </dgm:pt>
    <dgm:pt modelId="{78ADBF2B-BD34-4BBF-A6CE-EBEFF1E779AB}" type="pres">
      <dgm:prSet presAssocID="{CB95311B-F071-4C36-835D-24FEA24A0832}" presName="vertFlow" presStyleCnt="0"/>
      <dgm:spPr/>
    </dgm:pt>
    <dgm:pt modelId="{7DE8AA18-FF99-47F0-88A1-AF8F0888FEAC}" type="pres">
      <dgm:prSet presAssocID="{CB95311B-F071-4C36-835D-24FEA24A0832}" presName="header" presStyleLbl="node1" presStyleIdx="0" presStyleCnt="3"/>
      <dgm:spPr/>
    </dgm:pt>
    <dgm:pt modelId="{EDDFA381-6433-4F2C-A2DF-0962C93EFCC5}" type="pres">
      <dgm:prSet presAssocID="{CCB2E8C6-D6D5-4C58-A236-0549A6CC4132}" presName="parTrans" presStyleLbl="sibTrans2D1" presStyleIdx="0" presStyleCnt="5"/>
      <dgm:spPr/>
    </dgm:pt>
    <dgm:pt modelId="{A62C7BBB-A373-4FCC-952E-25E98817EE79}" type="pres">
      <dgm:prSet presAssocID="{04B82573-A992-4E01-9CD6-5D0BC381E073}" presName="child" presStyleLbl="alignAccFollowNode1" presStyleIdx="0" presStyleCnt="5">
        <dgm:presLayoutVars>
          <dgm:chMax val="0"/>
          <dgm:bulletEnabled val="1"/>
        </dgm:presLayoutVars>
      </dgm:prSet>
      <dgm:spPr/>
    </dgm:pt>
    <dgm:pt modelId="{F60A95DE-42BC-4E09-934C-EC8C82E6A7E3}" type="pres">
      <dgm:prSet presAssocID="{BAF5BFF4-4F1C-4038-91F1-97421DA0CA04}" presName="sibTrans" presStyleLbl="sibTrans2D1" presStyleIdx="1" presStyleCnt="5"/>
      <dgm:spPr/>
    </dgm:pt>
    <dgm:pt modelId="{384D0550-0121-4249-A2FC-684002E8815E}" type="pres">
      <dgm:prSet presAssocID="{F7AAD40D-C569-429D-AB9F-2C8EAB9C953B}" presName="child" presStyleLbl="alignAccFollowNode1" presStyleIdx="1" presStyleCnt="5">
        <dgm:presLayoutVars>
          <dgm:chMax val="0"/>
          <dgm:bulletEnabled val="1"/>
        </dgm:presLayoutVars>
      </dgm:prSet>
      <dgm:spPr/>
    </dgm:pt>
    <dgm:pt modelId="{E92B3909-3A76-46A9-8EAA-9D17A8EE4433}" type="pres">
      <dgm:prSet presAssocID="{EB80FC0F-EF31-4A46-A0E7-2B8E14318904}" presName="sibTrans" presStyleLbl="sibTrans2D1" presStyleIdx="2" presStyleCnt="5"/>
      <dgm:spPr/>
    </dgm:pt>
    <dgm:pt modelId="{88ABE727-A43D-49A0-88CF-A627CF149C37}" type="pres">
      <dgm:prSet presAssocID="{EC4012C0-00CF-4935-8191-489A07C21FC7}" presName="child" presStyleLbl="alignAccFollowNode1" presStyleIdx="2" presStyleCnt="5">
        <dgm:presLayoutVars>
          <dgm:chMax val="0"/>
          <dgm:bulletEnabled val="1"/>
        </dgm:presLayoutVars>
      </dgm:prSet>
      <dgm:spPr/>
    </dgm:pt>
    <dgm:pt modelId="{AFEA4F40-3F55-4B88-BF09-F20EE29D9ADB}" type="pres">
      <dgm:prSet presAssocID="{CB95311B-F071-4C36-835D-24FEA24A0832}" presName="hSp" presStyleCnt="0"/>
      <dgm:spPr/>
    </dgm:pt>
    <dgm:pt modelId="{D444C405-B7B5-4497-8826-3B44D3BBE0DC}" type="pres">
      <dgm:prSet presAssocID="{25D9ECDB-0134-4776-8DE7-F91CBA9B74A9}" presName="vertFlow" presStyleCnt="0"/>
      <dgm:spPr/>
    </dgm:pt>
    <dgm:pt modelId="{CDA939CD-2B35-4678-9EA2-9D6303C045C7}" type="pres">
      <dgm:prSet presAssocID="{25D9ECDB-0134-4776-8DE7-F91CBA9B74A9}" presName="header" presStyleLbl="node1" presStyleIdx="1" presStyleCnt="3"/>
      <dgm:spPr/>
    </dgm:pt>
    <dgm:pt modelId="{9BB1D04C-1322-47B9-8B66-389D5E83B327}" type="pres">
      <dgm:prSet presAssocID="{DB0F0EB0-A840-4C2B-B527-1E84E2BDF6A6}" presName="parTrans" presStyleLbl="sibTrans2D1" presStyleIdx="3" presStyleCnt="5"/>
      <dgm:spPr/>
    </dgm:pt>
    <dgm:pt modelId="{139E0361-B0AA-4ED1-B168-453C857B9A98}" type="pres">
      <dgm:prSet presAssocID="{88B3060A-B8F4-45F9-A0A7-3AEB318BBF80}" presName="child" presStyleLbl="alignAccFollowNode1" presStyleIdx="3" presStyleCnt="5">
        <dgm:presLayoutVars>
          <dgm:chMax val="0"/>
          <dgm:bulletEnabled val="1"/>
        </dgm:presLayoutVars>
      </dgm:prSet>
      <dgm:spPr/>
    </dgm:pt>
    <dgm:pt modelId="{CABCD4C7-016C-4931-BC9A-D2EF9D3E1853}" type="pres">
      <dgm:prSet presAssocID="{25D9ECDB-0134-4776-8DE7-F91CBA9B74A9}" presName="hSp" presStyleCnt="0"/>
      <dgm:spPr/>
    </dgm:pt>
    <dgm:pt modelId="{0EBF4F3D-0EAC-45BC-A85D-5BA708B12148}" type="pres">
      <dgm:prSet presAssocID="{0D7399F9-EC25-481E-BAC5-7097FABE9F97}" presName="vertFlow" presStyleCnt="0"/>
      <dgm:spPr/>
    </dgm:pt>
    <dgm:pt modelId="{FE7ADFC6-D342-4191-B399-62F456E725EC}" type="pres">
      <dgm:prSet presAssocID="{0D7399F9-EC25-481E-BAC5-7097FABE9F97}" presName="header" presStyleLbl="node1" presStyleIdx="2" presStyleCnt="3"/>
      <dgm:spPr/>
    </dgm:pt>
    <dgm:pt modelId="{93D15A35-0D12-412A-877B-E73412E64732}" type="pres">
      <dgm:prSet presAssocID="{0C1F04C6-3B0B-42B3-B19A-C78066496F4A}" presName="parTrans" presStyleLbl="sibTrans2D1" presStyleIdx="4" presStyleCnt="5"/>
      <dgm:spPr/>
    </dgm:pt>
    <dgm:pt modelId="{6BAB7607-1E5E-45FC-94FA-A2245CD0D186}" type="pres">
      <dgm:prSet presAssocID="{A2445C2B-8757-4501-AC9E-9A6411B47723}" presName="child" presStyleLbl="alignAccFollowNode1" presStyleIdx="4" presStyleCnt="5">
        <dgm:presLayoutVars>
          <dgm:chMax val="0"/>
          <dgm:bulletEnabled val="1"/>
        </dgm:presLayoutVars>
      </dgm:prSet>
      <dgm:spPr/>
    </dgm:pt>
  </dgm:ptLst>
  <dgm:cxnLst>
    <dgm:cxn modelId="{15011902-C6E7-41B8-BCAF-B229B1D3816D}" type="presOf" srcId="{0C1F04C6-3B0B-42B3-B19A-C78066496F4A}" destId="{93D15A35-0D12-412A-877B-E73412E64732}" srcOrd="0" destOrd="0" presId="urn:microsoft.com/office/officeart/2005/8/layout/lProcess1"/>
    <dgm:cxn modelId="{6C14EA03-A2D1-4CD3-9CCF-C6BEEC0C50B1}" srcId="{C3BF29B5-3ED1-48F0-919D-52CCE5017494}" destId="{0D7399F9-EC25-481E-BAC5-7097FABE9F97}" srcOrd="2" destOrd="0" parTransId="{7993681E-2B72-4199-BE1D-D66D4F27837D}" sibTransId="{A950CC04-C52A-4D60-889F-74B8A7DABF7B}"/>
    <dgm:cxn modelId="{39CD6A0B-8B64-409B-BB9A-5B152812AAFA}" type="presOf" srcId="{EC4012C0-00CF-4935-8191-489A07C21FC7}" destId="{88ABE727-A43D-49A0-88CF-A627CF149C37}" srcOrd="0" destOrd="0" presId="urn:microsoft.com/office/officeart/2005/8/layout/lProcess1"/>
    <dgm:cxn modelId="{C6209F17-4ADD-4C1D-8125-96EA4EBA45BA}" srcId="{25D9ECDB-0134-4776-8DE7-F91CBA9B74A9}" destId="{88B3060A-B8F4-45F9-A0A7-3AEB318BBF80}" srcOrd="0" destOrd="0" parTransId="{DB0F0EB0-A840-4C2B-B527-1E84E2BDF6A6}" sibTransId="{2CB05C44-1BBB-4595-87B0-B3DA89AF33B6}"/>
    <dgm:cxn modelId="{84AADA33-A8C3-4E14-9811-75A2DDAE4CB5}" type="presOf" srcId="{0D7399F9-EC25-481E-BAC5-7097FABE9F97}" destId="{FE7ADFC6-D342-4191-B399-62F456E725EC}" srcOrd="0" destOrd="0" presId="urn:microsoft.com/office/officeart/2005/8/layout/lProcess1"/>
    <dgm:cxn modelId="{5B20DD34-D689-4140-B6D4-8B7EB5ABF06B}" type="presOf" srcId="{88B3060A-B8F4-45F9-A0A7-3AEB318BBF80}" destId="{139E0361-B0AA-4ED1-B168-453C857B9A98}" srcOrd="0" destOrd="0" presId="urn:microsoft.com/office/officeart/2005/8/layout/lProcess1"/>
    <dgm:cxn modelId="{586C9537-39E6-40A4-9609-711E817B2AE4}" type="presOf" srcId="{25D9ECDB-0134-4776-8DE7-F91CBA9B74A9}" destId="{CDA939CD-2B35-4678-9EA2-9D6303C045C7}" srcOrd="0" destOrd="0" presId="urn:microsoft.com/office/officeart/2005/8/layout/lProcess1"/>
    <dgm:cxn modelId="{089E883E-0DA3-4A37-B84F-458810F4ADE0}" type="presOf" srcId="{EB80FC0F-EF31-4A46-A0E7-2B8E14318904}" destId="{E92B3909-3A76-46A9-8EAA-9D17A8EE4433}" srcOrd="0" destOrd="0" presId="urn:microsoft.com/office/officeart/2005/8/layout/lProcess1"/>
    <dgm:cxn modelId="{C6042C41-F8F4-47B5-A837-454496E53143}" srcId="{0D7399F9-EC25-481E-BAC5-7097FABE9F97}" destId="{A2445C2B-8757-4501-AC9E-9A6411B47723}" srcOrd="0" destOrd="0" parTransId="{0C1F04C6-3B0B-42B3-B19A-C78066496F4A}" sibTransId="{FD864F51-F408-4599-9749-B57EF2A7DEBD}"/>
    <dgm:cxn modelId="{F199E744-79FF-4DFF-9F11-AE196AAEC47B}" type="presOf" srcId="{CCB2E8C6-D6D5-4C58-A236-0549A6CC4132}" destId="{EDDFA381-6433-4F2C-A2DF-0962C93EFCC5}" srcOrd="0" destOrd="0" presId="urn:microsoft.com/office/officeart/2005/8/layout/lProcess1"/>
    <dgm:cxn modelId="{419E6148-144D-4410-BCE1-F269915B652B}" type="presOf" srcId="{F7AAD40D-C569-429D-AB9F-2C8EAB9C953B}" destId="{384D0550-0121-4249-A2FC-684002E8815E}" srcOrd="0" destOrd="0" presId="urn:microsoft.com/office/officeart/2005/8/layout/lProcess1"/>
    <dgm:cxn modelId="{BA61E95E-E57C-475A-B68D-FEAAFCEDF919}" srcId="{C3BF29B5-3ED1-48F0-919D-52CCE5017494}" destId="{CB95311B-F071-4C36-835D-24FEA24A0832}" srcOrd="0" destOrd="0" parTransId="{68F5E4B9-7839-4ADA-82E0-8BFA94D1BBEF}" sibTransId="{3D4639DA-6097-40E6-80EE-BC573B7765BC}"/>
    <dgm:cxn modelId="{46E95E66-2E79-4586-B491-3C43B944141D}" srcId="{C3BF29B5-3ED1-48F0-919D-52CCE5017494}" destId="{25D9ECDB-0134-4776-8DE7-F91CBA9B74A9}" srcOrd="1" destOrd="0" parTransId="{167EB943-2C89-408A-99E3-123FEB451716}" sibTransId="{7A282372-778B-4ED7-8C93-1329D6D50A84}"/>
    <dgm:cxn modelId="{CB8CEA6A-94F9-49A5-A5E1-B28C64673E5B}" type="presOf" srcId="{C3BF29B5-3ED1-48F0-919D-52CCE5017494}" destId="{A0D25604-8838-4614-B779-E3C38ED95070}" srcOrd="0" destOrd="0" presId="urn:microsoft.com/office/officeart/2005/8/layout/lProcess1"/>
    <dgm:cxn modelId="{78D53880-3B67-42FC-A039-DD9059A80B6B}" type="presOf" srcId="{04B82573-A992-4E01-9CD6-5D0BC381E073}" destId="{A62C7BBB-A373-4FCC-952E-25E98817EE79}" srcOrd="0" destOrd="0" presId="urn:microsoft.com/office/officeart/2005/8/layout/lProcess1"/>
    <dgm:cxn modelId="{D8F18383-DC2D-4234-955E-9AB43BEED85F}" srcId="{CB95311B-F071-4C36-835D-24FEA24A0832}" destId="{F7AAD40D-C569-429D-AB9F-2C8EAB9C953B}" srcOrd="1" destOrd="0" parTransId="{DEE0C3FC-EE27-47C4-8B76-29E4D0FC5D5C}" sibTransId="{EB80FC0F-EF31-4A46-A0E7-2B8E14318904}"/>
    <dgm:cxn modelId="{7DA37B86-C920-48E0-A05E-31A4F7AFCF32}" type="presOf" srcId="{DB0F0EB0-A840-4C2B-B527-1E84E2BDF6A6}" destId="{9BB1D04C-1322-47B9-8B66-389D5E83B327}" srcOrd="0" destOrd="0" presId="urn:microsoft.com/office/officeart/2005/8/layout/lProcess1"/>
    <dgm:cxn modelId="{BC2A54B4-68C4-473B-9870-1231F3627E89}" type="presOf" srcId="{BAF5BFF4-4F1C-4038-91F1-97421DA0CA04}" destId="{F60A95DE-42BC-4E09-934C-EC8C82E6A7E3}" srcOrd="0" destOrd="0" presId="urn:microsoft.com/office/officeart/2005/8/layout/lProcess1"/>
    <dgm:cxn modelId="{5B8EA5C9-2F9C-4713-85DB-1136760BBDD1}" srcId="{CB95311B-F071-4C36-835D-24FEA24A0832}" destId="{04B82573-A992-4E01-9CD6-5D0BC381E073}" srcOrd="0" destOrd="0" parTransId="{CCB2E8C6-D6D5-4C58-A236-0549A6CC4132}" sibTransId="{BAF5BFF4-4F1C-4038-91F1-97421DA0CA04}"/>
    <dgm:cxn modelId="{137D34CD-2051-4FD3-A7A4-0D965CE9A002}" type="presOf" srcId="{CB95311B-F071-4C36-835D-24FEA24A0832}" destId="{7DE8AA18-FF99-47F0-88A1-AF8F0888FEAC}" srcOrd="0" destOrd="0" presId="urn:microsoft.com/office/officeart/2005/8/layout/lProcess1"/>
    <dgm:cxn modelId="{ADCBF7DC-0000-4C3C-8EA6-1CDF37C593D3}" srcId="{CB95311B-F071-4C36-835D-24FEA24A0832}" destId="{EC4012C0-00CF-4935-8191-489A07C21FC7}" srcOrd="2" destOrd="0" parTransId="{7E3E5626-45D7-44D6-B4A6-A8C6A4B772C1}" sibTransId="{7D8E87C5-4CCF-4844-91F1-29AF57923F21}"/>
    <dgm:cxn modelId="{D439F0DF-1FF7-425E-821E-938CEE58A8FE}" type="presOf" srcId="{A2445C2B-8757-4501-AC9E-9A6411B47723}" destId="{6BAB7607-1E5E-45FC-94FA-A2245CD0D186}" srcOrd="0" destOrd="0" presId="urn:microsoft.com/office/officeart/2005/8/layout/lProcess1"/>
    <dgm:cxn modelId="{98EEAFE7-0CB1-4D07-BDC4-4AA39469751C}" type="presParOf" srcId="{A0D25604-8838-4614-B779-E3C38ED95070}" destId="{78ADBF2B-BD34-4BBF-A6CE-EBEFF1E779AB}" srcOrd="0" destOrd="0" presId="urn:microsoft.com/office/officeart/2005/8/layout/lProcess1"/>
    <dgm:cxn modelId="{464A226A-7715-4E7D-9874-AF28B4A4561A}" type="presParOf" srcId="{78ADBF2B-BD34-4BBF-A6CE-EBEFF1E779AB}" destId="{7DE8AA18-FF99-47F0-88A1-AF8F0888FEAC}" srcOrd="0" destOrd="0" presId="urn:microsoft.com/office/officeart/2005/8/layout/lProcess1"/>
    <dgm:cxn modelId="{5041003D-EC71-4B5D-A3ED-FCC84ADDDE10}" type="presParOf" srcId="{78ADBF2B-BD34-4BBF-A6CE-EBEFF1E779AB}" destId="{EDDFA381-6433-4F2C-A2DF-0962C93EFCC5}" srcOrd="1" destOrd="0" presId="urn:microsoft.com/office/officeart/2005/8/layout/lProcess1"/>
    <dgm:cxn modelId="{B56174BC-DF15-41ED-B650-E29CC8C9BFFC}" type="presParOf" srcId="{78ADBF2B-BD34-4BBF-A6CE-EBEFF1E779AB}" destId="{A62C7BBB-A373-4FCC-952E-25E98817EE79}" srcOrd="2" destOrd="0" presId="urn:microsoft.com/office/officeart/2005/8/layout/lProcess1"/>
    <dgm:cxn modelId="{C385D8F1-7648-403C-B0BA-2BD8AD53236E}" type="presParOf" srcId="{78ADBF2B-BD34-4BBF-A6CE-EBEFF1E779AB}" destId="{F60A95DE-42BC-4E09-934C-EC8C82E6A7E3}" srcOrd="3" destOrd="0" presId="urn:microsoft.com/office/officeart/2005/8/layout/lProcess1"/>
    <dgm:cxn modelId="{D704469A-793A-41A7-8094-5DDDE039BAAA}" type="presParOf" srcId="{78ADBF2B-BD34-4BBF-A6CE-EBEFF1E779AB}" destId="{384D0550-0121-4249-A2FC-684002E8815E}" srcOrd="4" destOrd="0" presId="urn:microsoft.com/office/officeart/2005/8/layout/lProcess1"/>
    <dgm:cxn modelId="{9C9EEE96-2D00-4FDD-8A1B-F5FCE4A52FBB}" type="presParOf" srcId="{78ADBF2B-BD34-4BBF-A6CE-EBEFF1E779AB}" destId="{E92B3909-3A76-46A9-8EAA-9D17A8EE4433}" srcOrd="5" destOrd="0" presId="urn:microsoft.com/office/officeart/2005/8/layout/lProcess1"/>
    <dgm:cxn modelId="{93F25778-ACA7-4D18-89CA-824E2FC8809C}" type="presParOf" srcId="{78ADBF2B-BD34-4BBF-A6CE-EBEFF1E779AB}" destId="{88ABE727-A43D-49A0-88CF-A627CF149C37}" srcOrd="6" destOrd="0" presId="urn:microsoft.com/office/officeart/2005/8/layout/lProcess1"/>
    <dgm:cxn modelId="{40B6C4A1-77F1-41CF-9E09-B9E4F9D08811}" type="presParOf" srcId="{A0D25604-8838-4614-B779-E3C38ED95070}" destId="{AFEA4F40-3F55-4B88-BF09-F20EE29D9ADB}" srcOrd="1" destOrd="0" presId="urn:microsoft.com/office/officeart/2005/8/layout/lProcess1"/>
    <dgm:cxn modelId="{B00A43DF-1881-452C-BB0A-0391A486F05E}" type="presParOf" srcId="{A0D25604-8838-4614-B779-E3C38ED95070}" destId="{D444C405-B7B5-4497-8826-3B44D3BBE0DC}" srcOrd="2" destOrd="0" presId="urn:microsoft.com/office/officeart/2005/8/layout/lProcess1"/>
    <dgm:cxn modelId="{DA7A9A24-A824-47D6-93CB-794D9F772F1D}" type="presParOf" srcId="{D444C405-B7B5-4497-8826-3B44D3BBE0DC}" destId="{CDA939CD-2B35-4678-9EA2-9D6303C045C7}" srcOrd="0" destOrd="0" presId="urn:microsoft.com/office/officeart/2005/8/layout/lProcess1"/>
    <dgm:cxn modelId="{EA280DC7-88E8-4D46-A4A0-9AC67E08F508}" type="presParOf" srcId="{D444C405-B7B5-4497-8826-3B44D3BBE0DC}" destId="{9BB1D04C-1322-47B9-8B66-389D5E83B327}" srcOrd="1" destOrd="0" presId="urn:microsoft.com/office/officeart/2005/8/layout/lProcess1"/>
    <dgm:cxn modelId="{832F4868-12BF-4052-AC58-FE39203EDB49}" type="presParOf" srcId="{D444C405-B7B5-4497-8826-3B44D3BBE0DC}" destId="{139E0361-B0AA-4ED1-B168-453C857B9A98}" srcOrd="2" destOrd="0" presId="urn:microsoft.com/office/officeart/2005/8/layout/lProcess1"/>
    <dgm:cxn modelId="{6D96C5D7-F768-49D8-BEFF-E1A1431C33E4}" type="presParOf" srcId="{A0D25604-8838-4614-B779-E3C38ED95070}" destId="{CABCD4C7-016C-4931-BC9A-D2EF9D3E1853}" srcOrd="3" destOrd="0" presId="urn:microsoft.com/office/officeart/2005/8/layout/lProcess1"/>
    <dgm:cxn modelId="{8853A97B-13B9-47F1-B738-592BAFE2331F}" type="presParOf" srcId="{A0D25604-8838-4614-B779-E3C38ED95070}" destId="{0EBF4F3D-0EAC-45BC-A85D-5BA708B12148}" srcOrd="4" destOrd="0" presId="urn:microsoft.com/office/officeart/2005/8/layout/lProcess1"/>
    <dgm:cxn modelId="{CD734DF9-C1A5-46A1-B9FC-8C2F840E6CB2}" type="presParOf" srcId="{0EBF4F3D-0EAC-45BC-A85D-5BA708B12148}" destId="{FE7ADFC6-D342-4191-B399-62F456E725EC}" srcOrd="0" destOrd="0" presId="urn:microsoft.com/office/officeart/2005/8/layout/lProcess1"/>
    <dgm:cxn modelId="{A043297B-5A40-40C9-B22D-D91A552C7AA0}" type="presParOf" srcId="{0EBF4F3D-0EAC-45BC-A85D-5BA708B12148}" destId="{93D15A35-0D12-412A-877B-E73412E64732}" srcOrd="1" destOrd="0" presId="urn:microsoft.com/office/officeart/2005/8/layout/lProcess1"/>
    <dgm:cxn modelId="{09FE23BF-99BE-46B6-9D8C-C8C5C293D395}" type="presParOf" srcId="{0EBF4F3D-0EAC-45BC-A85D-5BA708B12148}" destId="{6BAB7607-1E5E-45FC-94FA-A2245CD0D186}" srcOrd="2"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4A3E8-5A13-D344-916D-E606DE2E5874}">
      <dsp:nvSpPr>
        <dsp:cNvPr id="0" name=""/>
        <dsp:cNvSpPr/>
      </dsp:nvSpPr>
      <dsp:spPr>
        <a:xfrm>
          <a:off x="809640" y="685"/>
          <a:ext cx="1835811" cy="11014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Check data source and format</a:t>
          </a:r>
        </a:p>
      </dsp:txBody>
      <dsp:txXfrm>
        <a:off x="841901" y="32946"/>
        <a:ext cx="1771289" cy="1036964"/>
      </dsp:txXfrm>
    </dsp:sp>
    <dsp:sp modelId="{423655C1-C836-1E43-892A-09DAA4972C37}">
      <dsp:nvSpPr>
        <dsp:cNvPr id="0" name=""/>
        <dsp:cNvSpPr/>
      </dsp:nvSpPr>
      <dsp:spPr>
        <a:xfrm>
          <a:off x="2807003" y="323788"/>
          <a:ext cx="389192" cy="4552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807003" y="414844"/>
        <a:ext cx="272434" cy="273169"/>
      </dsp:txXfrm>
    </dsp:sp>
    <dsp:sp modelId="{6B3B0770-CD3C-2744-B787-B4F44374B8A1}">
      <dsp:nvSpPr>
        <dsp:cNvPr id="0" name=""/>
        <dsp:cNvSpPr/>
      </dsp:nvSpPr>
      <dsp:spPr>
        <a:xfrm>
          <a:off x="3379776" y="685"/>
          <a:ext cx="1835811" cy="11014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latin typeface="Abadi" panose="020B0604020104020204" pitchFamily="34" charset="0"/>
            </a:rPr>
            <a:t>Import libraries and define auxiliary functions </a:t>
          </a:r>
          <a:endParaRPr lang="en-US" sz="1600" kern="1200" dirty="0">
            <a:solidFill>
              <a:schemeClr val="bg1"/>
            </a:solidFill>
          </a:endParaRPr>
        </a:p>
      </dsp:txBody>
      <dsp:txXfrm>
        <a:off x="3412037" y="32946"/>
        <a:ext cx="1771289" cy="1036964"/>
      </dsp:txXfrm>
    </dsp:sp>
    <dsp:sp modelId="{1A7B70CF-5543-DA44-953A-EAB90D2F2893}">
      <dsp:nvSpPr>
        <dsp:cNvPr id="0" name=""/>
        <dsp:cNvSpPr/>
      </dsp:nvSpPr>
      <dsp:spPr>
        <a:xfrm rot="5400000">
          <a:off x="4103086" y="1230679"/>
          <a:ext cx="389192" cy="4552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161098" y="1263723"/>
        <a:ext cx="273169" cy="272434"/>
      </dsp:txXfrm>
    </dsp:sp>
    <dsp:sp modelId="{71D787E4-CB75-504D-B023-7421D342951B}">
      <dsp:nvSpPr>
        <dsp:cNvPr id="0" name=""/>
        <dsp:cNvSpPr/>
      </dsp:nvSpPr>
      <dsp:spPr>
        <a:xfrm>
          <a:off x="3379776" y="1836497"/>
          <a:ext cx="1835811" cy="11014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Check the response status, get the file from </a:t>
          </a:r>
          <a:r>
            <a:rPr lang="en-US" sz="1600" kern="1200" dirty="0" err="1"/>
            <a:t>url</a:t>
          </a:r>
          <a:endParaRPr lang="en-US" sz="1600" kern="1200" dirty="0"/>
        </a:p>
      </dsp:txBody>
      <dsp:txXfrm>
        <a:off x="3412037" y="1868758"/>
        <a:ext cx="1771289" cy="1036964"/>
      </dsp:txXfrm>
    </dsp:sp>
    <dsp:sp modelId="{BA834CBC-5DDF-8841-A75A-9602A3EF64F7}">
      <dsp:nvSpPr>
        <dsp:cNvPr id="0" name=""/>
        <dsp:cNvSpPr/>
      </dsp:nvSpPr>
      <dsp:spPr>
        <a:xfrm rot="10800000">
          <a:off x="2829032" y="2159600"/>
          <a:ext cx="389192" cy="4552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945790" y="2250656"/>
        <a:ext cx="272434" cy="273169"/>
      </dsp:txXfrm>
    </dsp:sp>
    <dsp:sp modelId="{0D3DE477-D320-F848-B749-23D239E92BC1}">
      <dsp:nvSpPr>
        <dsp:cNvPr id="0" name=""/>
        <dsp:cNvSpPr/>
      </dsp:nvSpPr>
      <dsp:spPr>
        <a:xfrm>
          <a:off x="809640" y="1836497"/>
          <a:ext cx="1835811" cy="11014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Get the file decoded as </a:t>
          </a:r>
          <a:r>
            <a:rPr lang="en-US" sz="1600" kern="1200" dirty="0" err="1"/>
            <a:t>Json</a:t>
          </a:r>
          <a:r>
            <a:rPr lang="en-US" sz="1600" kern="1200" dirty="0"/>
            <a:t>, turn into a Pandas data frame </a:t>
          </a:r>
        </a:p>
      </dsp:txBody>
      <dsp:txXfrm>
        <a:off x="841901" y="1868758"/>
        <a:ext cx="1771289" cy="1036964"/>
      </dsp:txXfrm>
    </dsp:sp>
    <dsp:sp modelId="{74808214-169E-644A-B154-86A52FB04FFD}">
      <dsp:nvSpPr>
        <dsp:cNvPr id="0" name=""/>
        <dsp:cNvSpPr/>
      </dsp:nvSpPr>
      <dsp:spPr>
        <a:xfrm rot="5400000">
          <a:off x="1532949" y="3066491"/>
          <a:ext cx="389192" cy="4552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590961" y="3099535"/>
        <a:ext cx="273169" cy="272434"/>
      </dsp:txXfrm>
    </dsp:sp>
    <dsp:sp modelId="{BCB7C884-81D1-8741-8B27-2D3EEE9FBE5E}">
      <dsp:nvSpPr>
        <dsp:cNvPr id="0" name=""/>
        <dsp:cNvSpPr/>
      </dsp:nvSpPr>
      <dsp:spPr>
        <a:xfrm>
          <a:off x="809640" y="3672309"/>
          <a:ext cx="1835811" cy="11014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Using API to get information about each launch using launch ID</a:t>
          </a:r>
        </a:p>
      </dsp:txBody>
      <dsp:txXfrm>
        <a:off x="841901" y="3704570"/>
        <a:ext cx="1771289" cy="10369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0C0053-9F4F-6B4D-AE9F-33AFBE67C322}">
      <dsp:nvSpPr>
        <dsp:cNvPr id="0" name=""/>
        <dsp:cNvSpPr/>
      </dsp:nvSpPr>
      <dsp:spPr>
        <a:xfrm>
          <a:off x="1131114" y="3688"/>
          <a:ext cx="1906335" cy="11438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Request Falcon 9 Launch wiki page from its URL</a:t>
          </a:r>
        </a:p>
      </dsp:txBody>
      <dsp:txXfrm>
        <a:off x="1164615" y="37189"/>
        <a:ext cx="1839333" cy="1076799"/>
      </dsp:txXfrm>
    </dsp:sp>
    <dsp:sp modelId="{A41B143D-5B8C-FD4F-9E3E-1E1E103E1BBE}">
      <dsp:nvSpPr>
        <dsp:cNvPr id="0" name=""/>
        <dsp:cNvSpPr/>
      </dsp:nvSpPr>
      <dsp:spPr>
        <a:xfrm>
          <a:off x="3205208" y="339203"/>
          <a:ext cx="404143" cy="4727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205208" y="433757"/>
        <a:ext cx="282900" cy="283663"/>
      </dsp:txXfrm>
    </dsp:sp>
    <dsp:sp modelId="{0D3DE477-D320-F848-B749-23D239E92BC1}">
      <dsp:nvSpPr>
        <dsp:cNvPr id="0" name=""/>
        <dsp:cNvSpPr/>
      </dsp:nvSpPr>
      <dsp:spPr>
        <a:xfrm>
          <a:off x="3799985" y="3688"/>
          <a:ext cx="1906335" cy="11438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Extract column/variable names from HTML table header</a:t>
          </a:r>
        </a:p>
      </dsp:txBody>
      <dsp:txXfrm>
        <a:off x="3833486" y="37189"/>
        <a:ext cx="1839333" cy="1076799"/>
      </dsp:txXfrm>
    </dsp:sp>
    <dsp:sp modelId="{04AEF815-5342-074B-85CB-1DBE279890E7}">
      <dsp:nvSpPr>
        <dsp:cNvPr id="0" name=""/>
        <dsp:cNvSpPr/>
      </dsp:nvSpPr>
      <dsp:spPr>
        <a:xfrm rot="5400000">
          <a:off x="4551081" y="1280933"/>
          <a:ext cx="404143" cy="4727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611322" y="1315247"/>
        <a:ext cx="283663" cy="282900"/>
      </dsp:txXfrm>
    </dsp:sp>
    <dsp:sp modelId="{98988F9E-64E5-6B40-B881-7131FFEF7A35}">
      <dsp:nvSpPr>
        <dsp:cNvPr id="0" name=""/>
        <dsp:cNvSpPr/>
      </dsp:nvSpPr>
      <dsp:spPr>
        <a:xfrm>
          <a:off x="3799985" y="1910024"/>
          <a:ext cx="1906335" cy="11438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Create an empty dictionary with keys being the extracted column names</a:t>
          </a:r>
          <a:endParaRPr lang="en-US" sz="1600" kern="1200" dirty="0"/>
        </a:p>
      </dsp:txBody>
      <dsp:txXfrm>
        <a:off x="3833486" y="1943525"/>
        <a:ext cx="1839333" cy="1076799"/>
      </dsp:txXfrm>
    </dsp:sp>
    <dsp:sp modelId="{4F5DBBCC-E67A-D34C-B85B-D96617659021}">
      <dsp:nvSpPr>
        <dsp:cNvPr id="0" name=""/>
        <dsp:cNvSpPr/>
      </dsp:nvSpPr>
      <dsp:spPr>
        <a:xfrm rot="10800000">
          <a:off x="3228084" y="2245539"/>
          <a:ext cx="404143" cy="4727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349327" y="2340093"/>
        <a:ext cx="282900" cy="283663"/>
      </dsp:txXfrm>
    </dsp:sp>
    <dsp:sp modelId="{1170DDFD-B29F-A744-B8DC-CB2AF4F54CE4}">
      <dsp:nvSpPr>
        <dsp:cNvPr id="0" name=""/>
        <dsp:cNvSpPr/>
      </dsp:nvSpPr>
      <dsp:spPr>
        <a:xfrm>
          <a:off x="1131114" y="1910024"/>
          <a:ext cx="1906335" cy="11438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Combine the columns into a dictionary.</a:t>
          </a:r>
          <a:endParaRPr lang="en-US" sz="1600" kern="1200" dirty="0"/>
        </a:p>
      </dsp:txBody>
      <dsp:txXfrm>
        <a:off x="1164615" y="1943525"/>
        <a:ext cx="1839333" cy="1076799"/>
      </dsp:txXfrm>
    </dsp:sp>
    <dsp:sp modelId="{EEC49647-396E-7946-B574-21D00F90B725}">
      <dsp:nvSpPr>
        <dsp:cNvPr id="0" name=""/>
        <dsp:cNvSpPr/>
      </dsp:nvSpPr>
      <dsp:spPr>
        <a:xfrm rot="5400000">
          <a:off x="1882211" y="3187269"/>
          <a:ext cx="404143" cy="4727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942452" y="3221583"/>
        <a:ext cx="283663" cy="282900"/>
      </dsp:txXfrm>
    </dsp:sp>
    <dsp:sp modelId="{624EA250-35BA-C442-9049-E4D18746D70E}">
      <dsp:nvSpPr>
        <dsp:cNvPr id="0" name=""/>
        <dsp:cNvSpPr/>
      </dsp:nvSpPr>
      <dsp:spPr>
        <a:xfrm>
          <a:off x="1131114" y="3816360"/>
          <a:ext cx="1906335" cy="11438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Create a </a:t>
          </a:r>
          <a:r>
            <a:rPr lang="en-US" sz="1600" kern="1200" dirty="0" err="1"/>
            <a:t>dataframe</a:t>
          </a:r>
          <a:r>
            <a:rPr lang="en-US" sz="1600" kern="1200" dirty="0"/>
            <a:t> from dictionary</a:t>
          </a:r>
        </a:p>
      </dsp:txBody>
      <dsp:txXfrm>
        <a:off x="1164615" y="3849861"/>
        <a:ext cx="1839333" cy="10767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CFB6A-F624-CE48-877C-D8BA2EC66BA9}">
      <dsp:nvSpPr>
        <dsp:cNvPr id="0" name=""/>
        <dsp:cNvSpPr/>
      </dsp:nvSpPr>
      <dsp:spPr>
        <a:xfrm>
          <a:off x="1080319" y="0"/>
          <a:ext cx="2904327" cy="92412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Identify missing values, check data types</a:t>
          </a:r>
        </a:p>
      </dsp:txBody>
      <dsp:txXfrm>
        <a:off x="1107386" y="27067"/>
        <a:ext cx="2850193" cy="869994"/>
      </dsp:txXfrm>
    </dsp:sp>
    <dsp:sp modelId="{562EB632-E0E7-2C49-929B-10A931959C6C}">
      <dsp:nvSpPr>
        <dsp:cNvPr id="0" name=""/>
        <dsp:cNvSpPr/>
      </dsp:nvSpPr>
      <dsp:spPr>
        <a:xfrm rot="5400000">
          <a:off x="2359208" y="947231"/>
          <a:ext cx="346548" cy="41585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407725" y="981885"/>
        <a:ext cx="249515" cy="242584"/>
      </dsp:txXfrm>
    </dsp:sp>
    <dsp:sp modelId="{2907BBEC-FCFF-4D4F-AF8C-74D5F1BCBE07}">
      <dsp:nvSpPr>
        <dsp:cNvPr id="0" name=""/>
        <dsp:cNvSpPr/>
      </dsp:nvSpPr>
      <dsp:spPr>
        <a:xfrm>
          <a:off x="1080319" y="1386193"/>
          <a:ext cx="2904327" cy="92412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Perform exploratory data analysis </a:t>
          </a:r>
        </a:p>
      </dsp:txBody>
      <dsp:txXfrm>
        <a:off x="1107386" y="1413260"/>
        <a:ext cx="2850193" cy="869994"/>
      </dsp:txXfrm>
    </dsp:sp>
    <dsp:sp modelId="{D657E5E2-D9EE-D342-9809-B35A239FDDD5}">
      <dsp:nvSpPr>
        <dsp:cNvPr id="0" name=""/>
        <dsp:cNvSpPr/>
      </dsp:nvSpPr>
      <dsp:spPr>
        <a:xfrm rot="5400000">
          <a:off x="2359208" y="2333425"/>
          <a:ext cx="346548" cy="41585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407725" y="2368079"/>
        <a:ext cx="249515" cy="242584"/>
      </dsp:txXfrm>
    </dsp:sp>
    <dsp:sp modelId="{5D27820F-131A-D146-AB82-18C1D1B94D57}">
      <dsp:nvSpPr>
        <dsp:cNvPr id="0" name=""/>
        <dsp:cNvSpPr/>
      </dsp:nvSpPr>
      <dsp:spPr>
        <a:xfrm>
          <a:off x="1080319" y="2772386"/>
          <a:ext cx="2904327" cy="92412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Determine training labels: create landing outcome label</a:t>
          </a:r>
        </a:p>
      </dsp:txBody>
      <dsp:txXfrm>
        <a:off x="1107386" y="2799453"/>
        <a:ext cx="2850193" cy="8699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E8AA18-FF99-47F0-88A1-AF8F0888FEAC}">
      <dsp:nvSpPr>
        <dsp:cNvPr id="0" name=""/>
        <dsp:cNvSpPr/>
      </dsp:nvSpPr>
      <dsp:spPr>
        <a:xfrm>
          <a:off x="5527" y="231374"/>
          <a:ext cx="2970480" cy="7426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i="0" kern="1200" dirty="0"/>
            <a:t>Perform exploratory Data Analysis and determine Training Labels</a:t>
          </a:r>
          <a:endParaRPr lang="en-US" sz="1500" kern="1200" dirty="0"/>
        </a:p>
      </dsp:txBody>
      <dsp:txXfrm>
        <a:off x="27278" y="253125"/>
        <a:ext cx="2926978" cy="699118"/>
      </dsp:txXfrm>
    </dsp:sp>
    <dsp:sp modelId="{EDDFA381-6433-4F2C-A2DF-0962C93EFCC5}">
      <dsp:nvSpPr>
        <dsp:cNvPr id="0" name=""/>
        <dsp:cNvSpPr/>
      </dsp:nvSpPr>
      <dsp:spPr>
        <a:xfrm rot="5400000">
          <a:off x="1425788" y="1038973"/>
          <a:ext cx="129958" cy="12995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62C7BBB-A373-4FCC-952E-25E98817EE79}">
      <dsp:nvSpPr>
        <dsp:cNvPr id="0" name=""/>
        <dsp:cNvSpPr/>
      </dsp:nvSpPr>
      <dsp:spPr>
        <a:xfrm>
          <a:off x="5527" y="1233911"/>
          <a:ext cx="2970480" cy="74262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b="0" i="0" kern="1200" dirty="0"/>
            <a:t>Create a column for the class</a:t>
          </a:r>
          <a:endParaRPr lang="en-US" sz="2200" kern="1200" dirty="0"/>
        </a:p>
      </dsp:txBody>
      <dsp:txXfrm>
        <a:off x="27278" y="1255662"/>
        <a:ext cx="2926978" cy="699118"/>
      </dsp:txXfrm>
    </dsp:sp>
    <dsp:sp modelId="{F60A95DE-42BC-4E09-934C-EC8C82E6A7E3}">
      <dsp:nvSpPr>
        <dsp:cNvPr id="0" name=""/>
        <dsp:cNvSpPr/>
      </dsp:nvSpPr>
      <dsp:spPr>
        <a:xfrm rot="5400000">
          <a:off x="1425788" y="2041511"/>
          <a:ext cx="129958" cy="12995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4D0550-0121-4249-A2FC-684002E8815E}">
      <dsp:nvSpPr>
        <dsp:cNvPr id="0" name=""/>
        <dsp:cNvSpPr/>
      </dsp:nvSpPr>
      <dsp:spPr>
        <a:xfrm>
          <a:off x="5527" y="2236449"/>
          <a:ext cx="2970480" cy="74262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b="0" i="0" kern="1200"/>
            <a:t>Standardize the data</a:t>
          </a:r>
        </a:p>
      </dsp:txBody>
      <dsp:txXfrm>
        <a:off x="27278" y="2258200"/>
        <a:ext cx="2926978" cy="699118"/>
      </dsp:txXfrm>
    </dsp:sp>
    <dsp:sp modelId="{E92B3909-3A76-46A9-8EAA-9D17A8EE4433}">
      <dsp:nvSpPr>
        <dsp:cNvPr id="0" name=""/>
        <dsp:cNvSpPr/>
      </dsp:nvSpPr>
      <dsp:spPr>
        <a:xfrm rot="5400000">
          <a:off x="1425788" y="3044048"/>
          <a:ext cx="129958" cy="12995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8ABE727-A43D-49A0-88CF-A627CF149C37}">
      <dsp:nvSpPr>
        <dsp:cNvPr id="0" name=""/>
        <dsp:cNvSpPr/>
      </dsp:nvSpPr>
      <dsp:spPr>
        <a:xfrm>
          <a:off x="5527" y="3238986"/>
          <a:ext cx="2970480" cy="74262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b="0" i="0" kern="1200"/>
            <a:t>Split into training data and test data</a:t>
          </a:r>
        </a:p>
      </dsp:txBody>
      <dsp:txXfrm>
        <a:off x="27278" y="3260737"/>
        <a:ext cx="2926978" cy="699118"/>
      </dsp:txXfrm>
    </dsp:sp>
    <dsp:sp modelId="{CDA939CD-2B35-4678-9EA2-9D6303C045C7}">
      <dsp:nvSpPr>
        <dsp:cNvPr id="0" name=""/>
        <dsp:cNvSpPr/>
      </dsp:nvSpPr>
      <dsp:spPr>
        <a:xfrm>
          <a:off x="3391875" y="231374"/>
          <a:ext cx="2970480" cy="7426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i="0" kern="1200" dirty="0"/>
            <a:t>Find best Hyperparameter for SVM, Classification Trees and Logistic Regression</a:t>
          </a:r>
          <a:endParaRPr lang="en-US" sz="1500" kern="1200" dirty="0"/>
        </a:p>
      </dsp:txBody>
      <dsp:txXfrm>
        <a:off x="3413626" y="253125"/>
        <a:ext cx="2926978" cy="699118"/>
      </dsp:txXfrm>
    </dsp:sp>
    <dsp:sp modelId="{9BB1D04C-1322-47B9-8B66-389D5E83B327}">
      <dsp:nvSpPr>
        <dsp:cNvPr id="0" name=""/>
        <dsp:cNvSpPr/>
      </dsp:nvSpPr>
      <dsp:spPr>
        <a:xfrm rot="5400000">
          <a:off x="4812136" y="1038973"/>
          <a:ext cx="129958" cy="12995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39E0361-B0AA-4ED1-B168-453C857B9A98}">
      <dsp:nvSpPr>
        <dsp:cNvPr id="0" name=""/>
        <dsp:cNvSpPr/>
      </dsp:nvSpPr>
      <dsp:spPr>
        <a:xfrm>
          <a:off x="3391875" y="1233911"/>
          <a:ext cx="2970480" cy="74262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Test on parameters </a:t>
          </a:r>
        </a:p>
      </dsp:txBody>
      <dsp:txXfrm>
        <a:off x="3413626" y="1255662"/>
        <a:ext cx="2926978" cy="699118"/>
      </dsp:txXfrm>
    </dsp:sp>
    <dsp:sp modelId="{FE7ADFC6-D342-4191-B399-62F456E725EC}">
      <dsp:nvSpPr>
        <dsp:cNvPr id="0" name=""/>
        <dsp:cNvSpPr/>
      </dsp:nvSpPr>
      <dsp:spPr>
        <a:xfrm>
          <a:off x="6778223" y="231374"/>
          <a:ext cx="2970480" cy="7426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en-US" sz="1500" kern="1200" dirty="0"/>
            <a:t>Find best method perform best </a:t>
          </a:r>
        </a:p>
      </dsp:txBody>
      <dsp:txXfrm>
        <a:off x="6799974" y="253125"/>
        <a:ext cx="2926978" cy="699118"/>
      </dsp:txXfrm>
    </dsp:sp>
    <dsp:sp modelId="{93D15A35-0D12-412A-877B-E73412E64732}">
      <dsp:nvSpPr>
        <dsp:cNvPr id="0" name=""/>
        <dsp:cNvSpPr/>
      </dsp:nvSpPr>
      <dsp:spPr>
        <a:xfrm rot="5400000">
          <a:off x="8198484" y="1038973"/>
          <a:ext cx="129958" cy="12995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BAB7607-1E5E-45FC-94FA-A2245CD0D186}">
      <dsp:nvSpPr>
        <dsp:cNvPr id="0" name=""/>
        <dsp:cNvSpPr/>
      </dsp:nvSpPr>
      <dsp:spPr>
        <a:xfrm>
          <a:off x="6778223" y="1233911"/>
          <a:ext cx="2970480" cy="74262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t>Using different metrics to calculate scores. </a:t>
          </a:r>
        </a:p>
      </dsp:txBody>
      <dsp:txXfrm>
        <a:off x="6799974" y="1255662"/>
        <a:ext cx="2926978" cy="6991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2/28/24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708837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4160207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37DC-34B8-1617-1CCC-1CCFEFE60D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FBC3D68E-DBF1-B7AB-C5C7-8649F0133B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B86EAFAF-A1E8-FEA8-0612-A6E5176D12A4}"/>
              </a:ext>
            </a:extLst>
          </p:cNvPr>
          <p:cNvSpPr>
            <a:spLocks noGrp="1"/>
          </p:cNvSpPr>
          <p:nvPr>
            <p:ph type="dt" sz="half" idx="10"/>
          </p:nvPr>
        </p:nvSpPr>
        <p:spPr/>
        <p:txBody>
          <a:bodyPr/>
          <a:lstStyle/>
          <a:p>
            <a:fld id="{6F847813-1A75-2147-9789-A7D5A34519D4}" type="datetimeFigureOut">
              <a:rPr lang="en-VN" smtClean="0"/>
              <a:t>28/02/2024</a:t>
            </a:fld>
            <a:endParaRPr lang="en-VN"/>
          </a:p>
        </p:txBody>
      </p:sp>
      <p:sp>
        <p:nvSpPr>
          <p:cNvPr id="5" name="Footer Placeholder 4">
            <a:extLst>
              <a:ext uri="{FF2B5EF4-FFF2-40B4-BE49-F238E27FC236}">
                <a16:creationId xmlns:a16="http://schemas.microsoft.com/office/drawing/2014/main" id="{6C35239A-A506-3FAB-0078-2D0696035FDA}"/>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A081952A-C3EA-BA3B-3C33-56845FF2CAB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87554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4ECF8-091C-A59F-F690-F784C95DDB01}"/>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D1549C35-1A16-2097-DFEE-E45BE98C10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7B255D0B-F6C5-1AEC-8584-A8796C5E2337}"/>
              </a:ext>
            </a:extLst>
          </p:cNvPr>
          <p:cNvSpPr>
            <a:spLocks noGrp="1"/>
          </p:cNvSpPr>
          <p:nvPr>
            <p:ph type="dt" sz="half" idx="10"/>
          </p:nvPr>
        </p:nvSpPr>
        <p:spPr/>
        <p:txBody>
          <a:bodyPr/>
          <a:lstStyle/>
          <a:p>
            <a:fld id="{5E4E5C39-FE1E-4048-9E78-68F07A4195FB}" type="datetimeFigureOut">
              <a:rPr lang="en-US" smtClean="0"/>
              <a:t>2/28/24</a:t>
            </a:fld>
            <a:endParaRPr lang="en-US"/>
          </a:p>
        </p:txBody>
      </p:sp>
      <p:sp>
        <p:nvSpPr>
          <p:cNvPr id="5" name="Footer Placeholder 4">
            <a:extLst>
              <a:ext uri="{FF2B5EF4-FFF2-40B4-BE49-F238E27FC236}">
                <a16:creationId xmlns:a16="http://schemas.microsoft.com/office/drawing/2014/main" id="{DF68EC57-6E2C-964A-28BD-1219346A57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648AA3-F867-F337-5AFC-1BC6108935A1}"/>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97160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04D45-16A7-3998-823B-9F4442AAAE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B8024254-5CF5-39D4-B31E-7CDF8B1AC2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DC9CD3-C69C-088A-4FAF-9E96D2A39D4A}"/>
              </a:ext>
            </a:extLst>
          </p:cNvPr>
          <p:cNvSpPr>
            <a:spLocks noGrp="1"/>
          </p:cNvSpPr>
          <p:nvPr>
            <p:ph type="dt" sz="half" idx="10"/>
          </p:nvPr>
        </p:nvSpPr>
        <p:spPr/>
        <p:txBody>
          <a:bodyPr/>
          <a:lstStyle/>
          <a:p>
            <a:fld id="{5E4E5C39-FE1E-4048-9E78-68F07A4195FB}" type="datetimeFigureOut">
              <a:rPr lang="en-US" smtClean="0"/>
              <a:t>2/28/24</a:t>
            </a:fld>
            <a:endParaRPr lang="en-US"/>
          </a:p>
        </p:txBody>
      </p:sp>
      <p:sp>
        <p:nvSpPr>
          <p:cNvPr id="5" name="Footer Placeholder 4">
            <a:extLst>
              <a:ext uri="{FF2B5EF4-FFF2-40B4-BE49-F238E27FC236}">
                <a16:creationId xmlns:a16="http://schemas.microsoft.com/office/drawing/2014/main" id="{BE721B18-58E8-A0B2-33E1-7379F0D0E0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F76E7-BEA4-728E-A02C-E256E80F88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95794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AEBB-FE0A-6AD8-FE2D-B174D586A2F6}"/>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05BA4460-14A4-0393-F2B0-DA954034A7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E1EF8A19-D977-3A80-B8D8-11E5FB7F24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324F685F-D135-AAB9-8DA3-6B68D632AED6}"/>
              </a:ext>
            </a:extLst>
          </p:cNvPr>
          <p:cNvSpPr>
            <a:spLocks noGrp="1"/>
          </p:cNvSpPr>
          <p:nvPr>
            <p:ph type="dt" sz="half" idx="10"/>
          </p:nvPr>
        </p:nvSpPr>
        <p:spPr/>
        <p:txBody>
          <a:bodyPr/>
          <a:lstStyle/>
          <a:p>
            <a:fld id="{5E4E5C39-FE1E-4048-9E78-68F07A4195FB}" type="datetimeFigureOut">
              <a:rPr lang="en-US" smtClean="0"/>
              <a:t>2/28/24</a:t>
            </a:fld>
            <a:endParaRPr lang="en-US"/>
          </a:p>
        </p:txBody>
      </p:sp>
      <p:sp>
        <p:nvSpPr>
          <p:cNvPr id="6" name="Footer Placeholder 5">
            <a:extLst>
              <a:ext uri="{FF2B5EF4-FFF2-40B4-BE49-F238E27FC236}">
                <a16:creationId xmlns:a16="http://schemas.microsoft.com/office/drawing/2014/main" id="{624858AD-45C7-D8F1-31E8-D4B474D90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E40B1-511D-233A-4643-CDCA05A8BF3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377371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EC94D-E0ED-859D-273A-A8CEED8122B5}"/>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E61A5F88-9A05-1E5E-6283-CD516D87C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F472C3-D330-3178-DE0C-2B9BA58C4A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C4A10D0A-932F-0E84-22AB-CFF062AD7C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C9570A-B41A-7A52-76A2-6EEBE77AC0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A5841D90-3D19-D73B-CC95-D96BB6829625}"/>
              </a:ext>
            </a:extLst>
          </p:cNvPr>
          <p:cNvSpPr>
            <a:spLocks noGrp="1"/>
          </p:cNvSpPr>
          <p:nvPr>
            <p:ph type="dt" sz="half" idx="10"/>
          </p:nvPr>
        </p:nvSpPr>
        <p:spPr/>
        <p:txBody>
          <a:bodyPr/>
          <a:lstStyle/>
          <a:p>
            <a:fld id="{5E4E5C39-FE1E-4048-9E78-68F07A4195FB}" type="datetimeFigureOut">
              <a:rPr lang="en-US" smtClean="0"/>
              <a:t>2/28/24</a:t>
            </a:fld>
            <a:endParaRPr lang="en-US"/>
          </a:p>
        </p:txBody>
      </p:sp>
      <p:sp>
        <p:nvSpPr>
          <p:cNvPr id="8" name="Footer Placeholder 7">
            <a:extLst>
              <a:ext uri="{FF2B5EF4-FFF2-40B4-BE49-F238E27FC236}">
                <a16:creationId xmlns:a16="http://schemas.microsoft.com/office/drawing/2014/main" id="{FA50973C-EEE6-5411-F919-E3611BEAAC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982D1D-D3E4-D135-6703-AFEB448BEB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76226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FC1DE-2A60-01DF-883E-8434A4C6598A}"/>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92F01BB6-CFE6-B569-6445-B96511691C88}"/>
              </a:ext>
            </a:extLst>
          </p:cNvPr>
          <p:cNvSpPr>
            <a:spLocks noGrp="1"/>
          </p:cNvSpPr>
          <p:nvPr>
            <p:ph type="dt" sz="half" idx="10"/>
          </p:nvPr>
        </p:nvSpPr>
        <p:spPr/>
        <p:txBody>
          <a:bodyPr/>
          <a:lstStyle/>
          <a:p>
            <a:fld id="{5E4E5C39-FE1E-4048-9E78-68F07A4195FB}" type="datetimeFigureOut">
              <a:rPr lang="en-US" smtClean="0"/>
              <a:t>2/28/24</a:t>
            </a:fld>
            <a:endParaRPr lang="en-US"/>
          </a:p>
        </p:txBody>
      </p:sp>
      <p:sp>
        <p:nvSpPr>
          <p:cNvPr id="4" name="Footer Placeholder 3">
            <a:extLst>
              <a:ext uri="{FF2B5EF4-FFF2-40B4-BE49-F238E27FC236}">
                <a16:creationId xmlns:a16="http://schemas.microsoft.com/office/drawing/2014/main" id="{591C4F88-048A-B69F-A657-25BDC19538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B8DFD4-77E7-BDDE-6D87-90771D14626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37075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74D84E-CDD0-D05A-2953-90AB24929EFF}"/>
              </a:ext>
            </a:extLst>
          </p:cNvPr>
          <p:cNvSpPr>
            <a:spLocks noGrp="1"/>
          </p:cNvSpPr>
          <p:nvPr>
            <p:ph type="dt" sz="half" idx="10"/>
          </p:nvPr>
        </p:nvSpPr>
        <p:spPr/>
        <p:txBody>
          <a:bodyPr/>
          <a:lstStyle/>
          <a:p>
            <a:fld id="{5E4E5C39-FE1E-4048-9E78-68F07A4195FB}" type="datetimeFigureOut">
              <a:rPr lang="en-US" smtClean="0"/>
              <a:t>2/28/24</a:t>
            </a:fld>
            <a:endParaRPr lang="en-US"/>
          </a:p>
        </p:txBody>
      </p:sp>
      <p:sp>
        <p:nvSpPr>
          <p:cNvPr id="3" name="Footer Placeholder 2">
            <a:extLst>
              <a:ext uri="{FF2B5EF4-FFF2-40B4-BE49-F238E27FC236}">
                <a16:creationId xmlns:a16="http://schemas.microsoft.com/office/drawing/2014/main" id="{253DADBD-0F84-BE56-4B31-F13F2E0963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AB15F3-6480-19E6-C9FA-648AB6D24FC7}"/>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70770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7BEA-6C7A-1AD3-05D7-38BEFAC836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8B71DBF0-2BA9-C2F7-5F4E-D7623172DC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F06E2DC2-3EE6-1C57-3143-5B42A59A3F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B858B-0310-589F-C858-CC49D7C5572A}"/>
              </a:ext>
            </a:extLst>
          </p:cNvPr>
          <p:cNvSpPr>
            <a:spLocks noGrp="1"/>
          </p:cNvSpPr>
          <p:nvPr>
            <p:ph type="dt" sz="half" idx="10"/>
          </p:nvPr>
        </p:nvSpPr>
        <p:spPr/>
        <p:txBody>
          <a:bodyPr/>
          <a:lstStyle/>
          <a:p>
            <a:fld id="{5E4E5C39-FE1E-4048-9E78-68F07A4195FB}" type="datetimeFigureOut">
              <a:rPr lang="en-US" smtClean="0"/>
              <a:t>2/28/24</a:t>
            </a:fld>
            <a:endParaRPr lang="en-US"/>
          </a:p>
        </p:txBody>
      </p:sp>
      <p:sp>
        <p:nvSpPr>
          <p:cNvPr id="6" name="Footer Placeholder 5">
            <a:extLst>
              <a:ext uri="{FF2B5EF4-FFF2-40B4-BE49-F238E27FC236}">
                <a16:creationId xmlns:a16="http://schemas.microsoft.com/office/drawing/2014/main" id="{1768044F-DE75-4D23-2FA5-6B7D12178D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38673E-74A3-3E30-6454-9854AF29AAA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361466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0FCE1-7943-985C-5FB5-2A96EA211E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537A5D96-EBD5-2610-9505-44AB9A3B0F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8C1E9FF1-D1CB-674A-7440-96B3F7BDA0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5F7872-2D2D-59FE-552B-A54B9112B93E}"/>
              </a:ext>
            </a:extLst>
          </p:cNvPr>
          <p:cNvSpPr>
            <a:spLocks noGrp="1"/>
          </p:cNvSpPr>
          <p:nvPr>
            <p:ph type="dt" sz="half" idx="10"/>
          </p:nvPr>
        </p:nvSpPr>
        <p:spPr/>
        <p:txBody>
          <a:bodyPr/>
          <a:lstStyle/>
          <a:p>
            <a:fld id="{5E4E5C39-FE1E-4048-9E78-68F07A4195FB}" type="datetimeFigureOut">
              <a:rPr lang="en-US" smtClean="0"/>
              <a:t>2/28/24</a:t>
            </a:fld>
            <a:endParaRPr lang="en-US"/>
          </a:p>
        </p:txBody>
      </p:sp>
      <p:sp>
        <p:nvSpPr>
          <p:cNvPr id="6" name="Footer Placeholder 5">
            <a:extLst>
              <a:ext uri="{FF2B5EF4-FFF2-40B4-BE49-F238E27FC236}">
                <a16:creationId xmlns:a16="http://schemas.microsoft.com/office/drawing/2014/main" id="{32A1BBDB-AA80-59C3-C731-23B73932E1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9E16AD-703F-BBC2-E258-55750A08C9B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694198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8F6A9-28C1-7CD8-F400-1C74FDB204AD}"/>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787DA1E0-581B-99CB-0FFC-721DB7447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38371EE4-5332-CAB6-E082-A460DB2ACBAF}"/>
              </a:ext>
            </a:extLst>
          </p:cNvPr>
          <p:cNvSpPr>
            <a:spLocks noGrp="1"/>
          </p:cNvSpPr>
          <p:nvPr>
            <p:ph type="dt" sz="half" idx="10"/>
          </p:nvPr>
        </p:nvSpPr>
        <p:spPr/>
        <p:txBody>
          <a:bodyPr/>
          <a:lstStyle/>
          <a:p>
            <a:fld id="{5E4E5C39-FE1E-4048-9E78-68F07A4195FB}" type="datetimeFigureOut">
              <a:rPr lang="en-US" smtClean="0"/>
              <a:t>2/28/24</a:t>
            </a:fld>
            <a:endParaRPr lang="en-US"/>
          </a:p>
        </p:txBody>
      </p:sp>
      <p:sp>
        <p:nvSpPr>
          <p:cNvPr id="5" name="Footer Placeholder 4">
            <a:extLst>
              <a:ext uri="{FF2B5EF4-FFF2-40B4-BE49-F238E27FC236}">
                <a16:creationId xmlns:a16="http://schemas.microsoft.com/office/drawing/2014/main" id="{7B574C3A-8381-A204-23D2-F534358B39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26B25-5F3D-E491-8A71-2B975F07275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714707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F6C757-E268-5353-DC8B-505B79A9DA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71C94A08-8501-076D-A6C9-A049326EE5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87621DEF-22F6-974F-E6CD-496EA6DB97F7}"/>
              </a:ext>
            </a:extLst>
          </p:cNvPr>
          <p:cNvSpPr>
            <a:spLocks noGrp="1"/>
          </p:cNvSpPr>
          <p:nvPr>
            <p:ph type="dt" sz="half" idx="10"/>
          </p:nvPr>
        </p:nvSpPr>
        <p:spPr/>
        <p:txBody>
          <a:bodyPr/>
          <a:lstStyle/>
          <a:p>
            <a:fld id="{5E4E5C39-FE1E-4048-9E78-68F07A4195FB}" type="datetimeFigureOut">
              <a:rPr lang="en-US" smtClean="0"/>
              <a:t>2/28/24</a:t>
            </a:fld>
            <a:endParaRPr lang="en-US"/>
          </a:p>
        </p:txBody>
      </p:sp>
      <p:sp>
        <p:nvSpPr>
          <p:cNvPr id="5" name="Footer Placeholder 4">
            <a:extLst>
              <a:ext uri="{FF2B5EF4-FFF2-40B4-BE49-F238E27FC236}">
                <a16:creationId xmlns:a16="http://schemas.microsoft.com/office/drawing/2014/main" id="{27B188FA-66EC-505E-8E5D-FD1E8523B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C87D8-BAAC-CA93-AF46-E841CF19EA70}"/>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621225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823611117"/>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0514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63959266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2/28/24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DAEA40-5771-27F0-9DF6-C66D85611C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08CA6F33-A7DF-8FB8-DF2A-80D9EDC5AF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11FCB529-8BF7-A1C5-3FB6-C3AF1005AD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847813-1A75-2147-9789-A7D5A34519D4}" type="datetimeFigureOut">
              <a:rPr lang="en-VN" smtClean="0"/>
              <a:t>28/02/2024</a:t>
            </a:fld>
            <a:endParaRPr lang="en-VN"/>
          </a:p>
        </p:txBody>
      </p:sp>
      <p:sp>
        <p:nvSpPr>
          <p:cNvPr id="5" name="Footer Placeholder 4">
            <a:extLst>
              <a:ext uri="{FF2B5EF4-FFF2-40B4-BE49-F238E27FC236}">
                <a16:creationId xmlns:a16="http://schemas.microsoft.com/office/drawing/2014/main" id="{DFB70B4E-AED2-4491-7CB7-7A117A98F9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343E9762-9723-2D63-723F-278F5884A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96336940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2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2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Trinh Bao </a:t>
            </a:r>
            <a:r>
              <a:rPr lang="en-US" dirty="0" err="1">
                <a:solidFill>
                  <a:schemeClr val="bg2"/>
                </a:solidFill>
                <a:latin typeface="Abadi"/>
                <a:ea typeface="SF Pro" pitchFamily="2" charset="0"/>
                <a:cs typeface="SF Pro" pitchFamily="2" charset="0"/>
              </a:rPr>
              <a:t>Khanh</a:t>
            </a:r>
            <a:r>
              <a:rPr lang="en-US" dirty="0">
                <a:solidFill>
                  <a:schemeClr val="bg2"/>
                </a:solidFill>
                <a:latin typeface="Abadi"/>
                <a:ea typeface="SF Pro" pitchFamily="2" charset="0"/>
                <a:cs typeface="SF Pro" pitchFamily="2" charset="0"/>
              </a:rPr>
              <a:t> Huyen</a:t>
            </a:r>
          </a:p>
          <a:p>
            <a:r>
              <a:rPr lang="en-US" dirty="0">
                <a:solidFill>
                  <a:schemeClr val="bg2"/>
                </a:solidFill>
                <a:latin typeface="Abadi" panose="020B0604020104020204" pitchFamily="34" charset="0"/>
                <a:ea typeface="SF Pro" pitchFamily="2" charset="0"/>
                <a:cs typeface="SF Pro" pitchFamily="2" charset="0"/>
              </a:rPr>
              <a:t>19 Feb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7" y="1792288"/>
            <a:ext cx="4738233" cy="45270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rPr>
              <a:t>Data from SpaceX launches can also be obtained from Wikipedia; </a:t>
            </a:r>
          </a:p>
          <a:p>
            <a:pPr>
              <a:lnSpc>
                <a:spcPct val="100000"/>
              </a:lnSpc>
              <a:spcBef>
                <a:spcPts val="1400"/>
              </a:spcBef>
            </a:pPr>
            <a:r>
              <a:rPr lang="en-US" sz="2200" dirty="0">
                <a:solidFill>
                  <a:schemeClr val="accent3">
                    <a:lumMod val="25000"/>
                  </a:schemeClr>
                </a:solidFill>
              </a:rPr>
              <a:t>Data are downloaded from Wikipedia according to the flowchart and then persisted. </a:t>
            </a:r>
          </a:p>
          <a:p>
            <a:pPr>
              <a:lnSpc>
                <a:spcPct val="100000"/>
              </a:lnSpc>
              <a:spcBef>
                <a:spcPts val="1400"/>
              </a:spcBef>
            </a:pPr>
            <a:r>
              <a:rPr lang="en-US" sz="2200" dirty="0"/>
              <a:t>GitHub URL: https://</a:t>
            </a:r>
            <a:r>
              <a:rPr lang="en-US" sz="2200" dirty="0" err="1"/>
              <a:t>github.com</a:t>
            </a:r>
            <a:r>
              <a:rPr lang="en-US" sz="2200" dirty="0"/>
              <a:t>/</a:t>
            </a:r>
            <a:r>
              <a:rPr lang="en-US" sz="2200" dirty="0" err="1"/>
              <a:t>JennTrinh</a:t>
            </a:r>
            <a:r>
              <a:rPr lang="en-US" sz="2200" dirty="0"/>
              <a:t>/Data-Sci--Coursera---Capstone/blob/a5f256a2454bf095fdc4bf3fac6fb987ccbdf180/Wk1-labs-webscraping.ipynb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29E0EA89-09AC-DD5C-0291-F1894B527D32}"/>
              </a:ext>
            </a:extLst>
          </p:cNvPr>
          <p:cNvGraphicFramePr/>
          <p:nvPr>
            <p:extLst>
              <p:ext uri="{D42A27DB-BD31-4B8C-83A1-F6EECF244321}">
                <p14:modId xmlns:p14="http://schemas.microsoft.com/office/powerpoint/2010/main" val="569462137"/>
              </p:ext>
            </p:extLst>
          </p:nvPr>
        </p:nvGraphicFramePr>
        <p:xfrm>
          <a:off x="4752975" y="1392499"/>
          <a:ext cx="6837436" cy="49638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3997" y="1546355"/>
            <a:ext cx="5274573" cy="4809995"/>
          </a:xfrm>
          <a:prstGeom prst="rect">
            <a:avLst/>
          </a:prstGeom>
        </p:spPr>
        <p:txBody>
          <a:bodyPr>
            <a:normAutofit/>
          </a:bodyPr>
          <a:lstStyle/>
          <a:p>
            <a:r>
              <a:rPr lang="en-US" sz="2200" dirty="0">
                <a:solidFill>
                  <a:schemeClr val="accent3">
                    <a:lumMod val="25000"/>
                  </a:schemeClr>
                </a:solidFill>
              </a:rPr>
              <a:t>Initially some Exploratory Data Analysis (EDA) was performed on the dataset. </a:t>
            </a:r>
          </a:p>
          <a:p>
            <a:r>
              <a:rPr lang="en-US" sz="2200" dirty="0">
                <a:solidFill>
                  <a:schemeClr val="accent3">
                    <a:lumMod val="25000"/>
                  </a:schemeClr>
                </a:solidFill>
              </a:rPr>
              <a:t>Then the summary launches per site, occurrences of each orbit and occurrences of mission outcome per orbit type were calculated. </a:t>
            </a:r>
          </a:p>
          <a:p>
            <a:r>
              <a:rPr lang="en-US" sz="2200" dirty="0">
                <a:solidFill>
                  <a:schemeClr val="accent3">
                    <a:lumMod val="25000"/>
                  </a:schemeClr>
                </a:solidFill>
              </a:rPr>
              <a:t>Finally, the landing outcome label was created from Outcome column.</a:t>
            </a:r>
          </a:p>
          <a:p>
            <a:r>
              <a:rPr lang="en-US" sz="2200" dirty="0"/>
              <a:t>GitHub URL: https://</a:t>
            </a:r>
            <a:r>
              <a:rPr lang="en-US" sz="2200" dirty="0" err="1"/>
              <a:t>github.com</a:t>
            </a:r>
            <a:r>
              <a:rPr lang="en-US" sz="2200" dirty="0"/>
              <a:t>/</a:t>
            </a:r>
            <a:r>
              <a:rPr lang="en-US" sz="2200" dirty="0" err="1"/>
              <a:t>JennTrinh</a:t>
            </a:r>
            <a:r>
              <a:rPr lang="en-US" sz="2200" dirty="0"/>
              <a:t>/Data-Sci--Coursera---Capstone/blob/a5f256a2454bf095fdc4bf3fac6fb987ccbdf180/Wk1-labs-spacex-Data%20wrangling.ipynb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3" name="Diagram 2">
            <a:extLst>
              <a:ext uri="{FF2B5EF4-FFF2-40B4-BE49-F238E27FC236}">
                <a16:creationId xmlns:a16="http://schemas.microsoft.com/office/drawing/2014/main" id="{C6B74BF9-9449-4F05-42EC-7211F640874B}"/>
              </a:ext>
            </a:extLst>
          </p:cNvPr>
          <p:cNvGraphicFramePr/>
          <p:nvPr>
            <p:extLst>
              <p:ext uri="{D42A27DB-BD31-4B8C-83A1-F6EECF244321}">
                <p14:modId xmlns:p14="http://schemas.microsoft.com/office/powerpoint/2010/main" val="2694630912"/>
              </p:ext>
            </p:extLst>
          </p:nvPr>
        </p:nvGraphicFramePr>
        <p:xfrm>
          <a:off x="6288834" y="1565949"/>
          <a:ext cx="5064966" cy="36965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0606"/>
            <a:ext cx="10583317" cy="4724967"/>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rPr>
              <a:t>Summarize what charts were plotted and why you used those charts:</a:t>
            </a:r>
          </a:p>
          <a:p>
            <a:pPr lvl="1">
              <a:lnSpc>
                <a:spcPct val="100000"/>
              </a:lnSpc>
              <a:spcBef>
                <a:spcPts val="1400"/>
              </a:spcBef>
            </a:pPr>
            <a:r>
              <a:rPr lang="en-US" sz="1800" dirty="0">
                <a:solidFill>
                  <a:schemeClr val="accent3">
                    <a:lumMod val="25000"/>
                  </a:schemeClr>
                </a:solidFill>
              </a:rPr>
              <a:t>Scatter point chart with Flight Number and the launch site: Visualize the relationship between Flight Number and Launch Site.</a:t>
            </a:r>
          </a:p>
          <a:p>
            <a:pPr lvl="1">
              <a:lnSpc>
                <a:spcPct val="100000"/>
              </a:lnSpc>
              <a:spcBef>
                <a:spcPts val="1400"/>
              </a:spcBef>
            </a:pPr>
            <a:r>
              <a:rPr lang="en-US" sz="1800" dirty="0">
                <a:solidFill>
                  <a:schemeClr val="accent3">
                    <a:lumMod val="25000"/>
                  </a:schemeClr>
                </a:solidFill>
              </a:rPr>
              <a:t>Scatter point chart with Pay Load Mass (kg) and the launch site: observe if there is any relationship between launch sites and their payload mass.</a:t>
            </a:r>
          </a:p>
          <a:p>
            <a:pPr lvl="1">
              <a:lnSpc>
                <a:spcPct val="100000"/>
              </a:lnSpc>
              <a:spcBef>
                <a:spcPts val="1400"/>
              </a:spcBef>
            </a:pPr>
            <a:r>
              <a:rPr lang="en-US" sz="1800" dirty="0">
                <a:solidFill>
                  <a:schemeClr val="accent3">
                    <a:lumMod val="25000"/>
                  </a:schemeClr>
                </a:solidFill>
              </a:rPr>
              <a:t>Bar chart for the success rate of each orbit: visually check if there are any relationship between success rate and orbit type to find which orbits have high success rate.</a:t>
            </a:r>
          </a:p>
          <a:p>
            <a:pPr lvl="1">
              <a:lnSpc>
                <a:spcPct val="100000"/>
              </a:lnSpc>
              <a:spcBef>
                <a:spcPts val="1400"/>
              </a:spcBef>
            </a:pPr>
            <a:r>
              <a:rPr lang="en-US" sz="1800" dirty="0">
                <a:solidFill>
                  <a:schemeClr val="accent3">
                    <a:lumMod val="25000"/>
                  </a:schemeClr>
                </a:solidFill>
              </a:rPr>
              <a:t>Scatter point chart with Flight Number and the Orbit: check if there is any relationship between Flight Number and Orbit type.</a:t>
            </a:r>
          </a:p>
          <a:p>
            <a:pPr lvl="1">
              <a:lnSpc>
                <a:spcPct val="100000"/>
              </a:lnSpc>
              <a:spcBef>
                <a:spcPts val="1400"/>
              </a:spcBef>
            </a:pPr>
            <a:r>
              <a:rPr lang="en-US" sz="1800" dirty="0">
                <a:solidFill>
                  <a:schemeClr val="accent3">
                    <a:lumMod val="25000"/>
                  </a:schemeClr>
                </a:solidFill>
              </a:rPr>
              <a:t>Scatter point chart with Payload and the Orbit: reveal the relationship between Payload and Orbit type.</a:t>
            </a:r>
          </a:p>
          <a:p>
            <a:pPr lvl="1">
              <a:lnSpc>
                <a:spcPct val="100000"/>
              </a:lnSpc>
              <a:spcBef>
                <a:spcPts val="1400"/>
              </a:spcBef>
            </a:pPr>
            <a:r>
              <a:rPr lang="en-US" sz="1800" dirty="0">
                <a:solidFill>
                  <a:schemeClr val="accent3">
                    <a:lumMod val="25000"/>
                  </a:schemeClr>
                </a:solidFill>
              </a:rPr>
              <a:t>Line chart with year and the success rate:  to get the average launch success trend.</a:t>
            </a:r>
          </a:p>
          <a:p>
            <a:pPr>
              <a:lnSpc>
                <a:spcPct val="100000"/>
              </a:lnSpc>
              <a:spcBef>
                <a:spcPts val="1400"/>
              </a:spcBef>
            </a:pPr>
            <a:r>
              <a:rPr lang="en-US" sz="1800" dirty="0">
                <a:solidFill>
                  <a:schemeClr val="accent3">
                    <a:lumMod val="25000"/>
                  </a:schemeClr>
                </a:solidFill>
              </a:rPr>
              <a:t>GitHub URL: https://github.com/JennTrinh/Data-Sci--Coursera---Capstone/blob/a5f256a2454bf095fdc4bf3fac6fb987ccbdf180/Wk2-labs-eda-dataviz.ipynb</a:t>
            </a: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1B07C49E-AFFC-EC46-8930-E4D428F5F943}"/>
              </a:ext>
            </a:extLst>
          </p:cNvPr>
          <p:cNvSpPr txBox="1">
            <a:spLocks/>
          </p:cNvSpPr>
          <p:nvPr/>
        </p:nvSpPr>
        <p:spPr>
          <a:xfrm>
            <a:off x="697364" y="1364018"/>
            <a:ext cx="10583789" cy="499233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t>The following SQL queries were performed: </a:t>
            </a:r>
          </a:p>
          <a:p>
            <a:pPr lvl="1">
              <a:lnSpc>
                <a:spcPct val="100000"/>
              </a:lnSpc>
              <a:spcBef>
                <a:spcPts val="1400"/>
              </a:spcBef>
            </a:pPr>
            <a:r>
              <a:rPr lang="en-US" sz="1600" dirty="0"/>
              <a:t>Names of the unique launch sites in the space mission</a:t>
            </a:r>
          </a:p>
          <a:p>
            <a:pPr lvl="1">
              <a:lnSpc>
                <a:spcPct val="100000"/>
              </a:lnSpc>
              <a:spcBef>
                <a:spcPts val="1400"/>
              </a:spcBef>
            </a:pPr>
            <a:r>
              <a:rPr lang="en-US" sz="1600" dirty="0"/>
              <a:t>Top 5 launch sites whose name begins with the string 'CCA’ </a:t>
            </a:r>
          </a:p>
          <a:p>
            <a:pPr lvl="1">
              <a:lnSpc>
                <a:spcPct val="100000"/>
              </a:lnSpc>
              <a:spcBef>
                <a:spcPts val="1400"/>
              </a:spcBef>
            </a:pPr>
            <a:r>
              <a:rPr lang="en-US" sz="1600" dirty="0"/>
              <a:t>Total pay load mass carried by boosters launched by NASA (CRS) </a:t>
            </a:r>
          </a:p>
          <a:p>
            <a:pPr lvl="1">
              <a:lnSpc>
                <a:spcPct val="100000"/>
              </a:lnSpc>
              <a:spcBef>
                <a:spcPts val="1400"/>
              </a:spcBef>
            </a:pPr>
            <a:r>
              <a:rPr lang="en-US" sz="1600" dirty="0"/>
              <a:t>Average payload mass carried by booster version F9 v1.1</a:t>
            </a:r>
          </a:p>
          <a:p>
            <a:pPr lvl="1">
              <a:lnSpc>
                <a:spcPct val="100000"/>
              </a:lnSpc>
              <a:spcBef>
                <a:spcPts val="1400"/>
              </a:spcBef>
            </a:pPr>
            <a:r>
              <a:rPr lang="en-US" sz="1600" dirty="0"/>
              <a:t>List the date when the first successful landing outcome in ground pad was achieved</a:t>
            </a:r>
          </a:p>
          <a:p>
            <a:pPr lvl="1">
              <a:lnSpc>
                <a:spcPct val="100000"/>
              </a:lnSpc>
              <a:spcBef>
                <a:spcPts val="1400"/>
              </a:spcBef>
            </a:pPr>
            <a:r>
              <a:rPr lang="en-US" sz="1600" dirty="0"/>
              <a:t>Names of the boosters which have success in drone ship and have payload mass between 4000 and 6000 kg</a:t>
            </a:r>
          </a:p>
          <a:p>
            <a:pPr lvl="1">
              <a:lnSpc>
                <a:spcPct val="100000"/>
              </a:lnSpc>
              <a:spcBef>
                <a:spcPts val="1400"/>
              </a:spcBef>
            </a:pPr>
            <a:r>
              <a:rPr lang="en-US" sz="1600" dirty="0"/>
              <a:t>Total number of successful and failure mission outcomes</a:t>
            </a:r>
          </a:p>
          <a:p>
            <a:pPr lvl="1">
              <a:lnSpc>
                <a:spcPct val="100000"/>
              </a:lnSpc>
              <a:spcBef>
                <a:spcPts val="1400"/>
              </a:spcBef>
            </a:pPr>
            <a:r>
              <a:rPr lang="en-US" sz="1600" dirty="0"/>
              <a:t>Names of the booster versions which have carried the maximum payload mass</a:t>
            </a:r>
          </a:p>
          <a:p>
            <a:pPr lvl="1">
              <a:lnSpc>
                <a:spcPct val="100000"/>
              </a:lnSpc>
              <a:spcBef>
                <a:spcPts val="1400"/>
              </a:spcBef>
            </a:pPr>
            <a:r>
              <a:rPr lang="en-US" sz="1600" dirty="0"/>
              <a:t>Success/Failed landing out comes in </a:t>
            </a:r>
            <a:r>
              <a:rPr lang="en-US" sz="1600" dirty="0" err="1"/>
              <a:t>droneship</a:t>
            </a:r>
            <a:r>
              <a:rPr lang="en-US" sz="1600" dirty="0"/>
              <a:t>, their booster versions, and launch site names for in year 2015</a:t>
            </a:r>
          </a:p>
          <a:p>
            <a:pPr lvl="1">
              <a:lnSpc>
                <a:spcPct val="100000"/>
              </a:lnSpc>
              <a:spcBef>
                <a:spcPts val="1400"/>
              </a:spcBef>
            </a:pPr>
            <a:r>
              <a:rPr lang="en-US" sz="1600" dirty="0"/>
              <a:t>Rank of the count of landing outcomes (such as Failure (</a:t>
            </a:r>
            <a:r>
              <a:rPr lang="en-US" sz="1600" dirty="0" err="1"/>
              <a:t>droneship</a:t>
            </a:r>
            <a:r>
              <a:rPr lang="en-US" sz="1600" dirty="0"/>
              <a:t>) or Success (ground pad)) between the date 2010-06-04 and 2017-03-20</a:t>
            </a:r>
            <a:endParaRPr lang="en-US" sz="1600" dirty="0">
              <a:solidFill>
                <a:srgbClr val="FF0000"/>
              </a:solidFill>
            </a:endParaRPr>
          </a:p>
          <a:p>
            <a:pPr>
              <a:lnSpc>
                <a:spcPct val="100000"/>
              </a:lnSpc>
              <a:spcBef>
                <a:spcPts val="1400"/>
              </a:spcBef>
            </a:pPr>
            <a:r>
              <a:rPr lang="en-US" sz="1600" dirty="0"/>
              <a:t>GitHub URL: https://github.com/JennTrinh/Data-Sci--Coursera---Capstone/blob/a5f256a2454bf095fdc4bf3fac6fb987ccbdf180/Wk2-labs-eda-sql-coursera_sqllite.ipynb</a:t>
            </a: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6286"/>
            <a:ext cx="10583789" cy="5183414"/>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Mark the launch sites on map: </a:t>
            </a:r>
          </a:p>
          <a:p>
            <a:pPr marL="457200" lvl="1" indent="0">
              <a:lnSpc>
                <a:spcPct val="100000"/>
              </a:lnSpc>
              <a:spcBef>
                <a:spcPts val="1400"/>
              </a:spcBef>
              <a:buNone/>
            </a:pPr>
            <a:r>
              <a:rPr lang="en-US" sz="1800" dirty="0">
                <a:solidFill>
                  <a:schemeClr val="accent3">
                    <a:lumMod val="25000"/>
                  </a:schemeClr>
                </a:solidFill>
              </a:rPr>
              <a:t> - Adding </a:t>
            </a:r>
            <a:r>
              <a:rPr lang="en-US" sz="1800" dirty="0" err="1">
                <a:solidFill>
                  <a:schemeClr val="accent3">
                    <a:lumMod val="25000"/>
                  </a:schemeClr>
                </a:solidFill>
              </a:rPr>
              <a:t>folium.Marker</a:t>
            </a:r>
            <a:r>
              <a:rPr lang="en-US" sz="1800" dirty="0">
                <a:solidFill>
                  <a:schemeClr val="accent3">
                    <a:lumMod val="25000"/>
                  </a:schemeClr>
                </a:solidFill>
              </a:rPr>
              <a:t> to mark the area and adding </a:t>
            </a:r>
            <a:r>
              <a:rPr lang="en-US" sz="1800" dirty="0" err="1">
                <a:solidFill>
                  <a:schemeClr val="accent3">
                    <a:lumMod val="25000"/>
                  </a:schemeClr>
                </a:solidFill>
              </a:rPr>
              <a:t>folium.Circle</a:t>
            </a:r>
            <a:r>
              <a:rPr lang="en-US" sz="1800" dirty="0">
                <a:solidFill>
                  <a:schemeClr val="accent3">
                    <a:lumMod val="25000"/>
                  </a:schemeClr>
                </a:solidFill>
              </a:rPr>
              <a:t> to add a highlighted circle area with a text label on a specific coordinate.</a:t>
            </a:r>
          </a:p>
          <a:p>
            <a:pPr>
              <a:lnSpc>
                <a:spcPct val="100000"/>
              </a:lnSpc>
              <a:spcBef>
                <a:spcPts val="1400"/>
              </a:spcBef>
            </a:pPr>
            <a:r>
              <a:rPr lang="en-US" sz="2200" dirty="0">
                <a:solidFill>
                  <a:schemeClr val="accent3">
                    <a:lumMod val="25000"/>
                  </a:schemeClr>
                </a:solidFill>
              </a:rPr>
              <a:t>Mark the success / failure launches for each site on map:</a:t>
            </a:r>
          </a:p>
          <a:p>
            <a:pPr marL="457200" lvl="1" indent="0">
              <a:lnSpc>
                <a:spcPct val="100000"/>
              </a:lnSpc>
              <a:spcBef>
                <a:spcPts val="1400"/>
              </a:spcBef>
              <a:buNone/>
            </a:pPr>
            <a:r>
              <a:rPr lang="en-US" sz="1800" dirty="0">
                <a:solidFill>
                  <a:schemeClr val="accent3">
                    <a:lumMod val="25000"/>
                  </a:schemeClr>
                </a:solidFill>
              </a:rPr>
              <a:t>-   Using the green marker for success and red marker for failure launches.</a:t>
            </a:r>
          </a:p>
          <a:p>
            <a:pPr lvl="1">
              <a:lnSpc>
                <a:spcPct val="100000"/>
              </a:lnSpc>
              <a:spcBef>
                <a:spcPts val="1400"/>
              </a:spcBef>
              <a:buFontTx/>
              <a:buChar char="-"/>
            </a:pPr>
            <a:r>
              <a:rPr lang="en-US" sz="1800" dirty="0">
                <a:solidFill>
                  <a:schemeClr val="accent3">
                    <a:lumMod val="25000"/>
                  </a:schemeClr>
                </a:solidFill>
              </a:rPr>
              <a:t>Creating a </a:t>
            </a:r>
            <a:r>
              <a:rPr lang="en-US" sz="1800" dirty="0" err="1">
                <a:solidFill>
                  <a:schemeClr val="accent3">
                    <a:lumMod val="25000"/>
                  </a:schemeClr>
                </a:solidFill>
              </a:rPr>
              <a:t>MarkerCluster</a:t>
            </a:r>
            <a:r>
              <a:rPr lang="en-US" sz="1800" dirty="0">
                <a:solidFill>
                  <a:schemeClr val="accent3">
                    <a:lumMod val="25000"/>
                  </a:schemeClr>
                </a:solidFill>
              </a:rPr>
              <a:t> object  to simplify a map containing many markers having the same coordinate.</a:t>
            </a:r>
          </a:p>
          <a:p>
            <a:pPr lvl="1">
              <a:lnSpc>
                <a:spcPct val="100000"/>
              </a:lnSpc>
              <a:spcBef>
                <a:spcPts val="1400"/>
              </a:spcBef>
              <a:buFontTx/>
              <a:buChar char="-"/>
            </a:pPr>
            <a:r>
              <a:rPr lang="en-US" sz="1800" dirty="0">
                <a:solidFill>
                  <a:schemeClr val="accent3">
                    <a:lumMod val="25000"/>
                  </a:schemeClr>
                </a:solidFill>
              </a:rPr>
              <a:t>Adding a </a:t>
            </a:r>
            <a:r>
              <a:rPr lang="en-US" sz="1800" dirty="0" err="1">
                <a:solidFill>
                  <a:schemeClr val="accent3">
                    <a:lumMod val="25000"/>
                  </a:schemeClr>
                </a:solidFill>
              </a:rPr>
              <a:t>folium.Marker</a:t>
            </a:r>
            <a:r>
              <a:rPr lang="en-US" sz="1800" dirty="0">
                <a:solidFill>
                  <a:schemeClr val="accent3">
                    <a:lumMod val="25000"/>
                  </a:schemeClr>
                </a:solidFill>
              </a:rPr>
              <a:t> to marker cluster object for each launch site result to easily identify which launch sites have relatively high success rates.</a:t>
            </a:r>
          </a:p>
          <a:p>
            <a:pPr>
              <a:lnSpc>
                <a:spcPct val="100000"/>
              </a:lnSpc>
              <a:spcBef>
                <a:spcPts val="1400"/>
              </a:spcBef>
            </a:pPr>
            <a:r>
              <a:rPr lang="en-US" sz="2200" dirty="0" err="1">
                <a:solidFill>
                  <a:schemeClr val="accent3">
                    <a:lumMod val="25000"/>
                  </a:schemeClr>
                </a:solidFill>
              </a:rPr>
              <a:t>Github</a:t>
            </a:r>
            <a:r>
              <a:rPr lang="en-US" sz="2200" dirty="0">
                <a:solidFill>
                  <a:schemeClr val="accent3">
                    <a:lumMod val="25000"/>
                  </a:schemeClr>
                </a:solidFill>
              </a:rPr>
              <a:t> </a:t>
            </a:r>
            <a:r>
              <a:rPr lang="en-US" sz="2200" dirty="0" err="1">
                <a:solidFill>
                  <a:schemeClr val="accent3">
                    <a:lumMod val="25000"/>
                  </a:schemeClr>
                </a:solidFill>
              </a:rPr>
              <a:t>url</a:t>
            </a:r>
            <a:r>
              <a:rPr lang="en-US" sz="2200" dirty="0">
                <a:solidFill>
                  <a:schemeClr val="accent3">
                    <a:lumMod val="25000"/>
                  </a:schemeClr>
                </a:solidFill>
              </a:rPr>
              <a:t>: https://</a:t>
            </a:r>
            <a:r>
              <a:rPr lang="en-US" sz="2200" dirty="0" err="1">
                <a:solidFill>
                  <a:schemeClr val="accent3">
                    <a:lumMod val="25000"/>
                  </a:schemeClr>
                </a:solidFill>
              </a:rPr>
              <a:t>github.com</a:t>
            </a:r>
            <a:r>
              <a:rPr lang="en-US" sz="2200" dirty="0">
                <a:solidFill>
                  <a:schemeClr val="accent3">
                    <a:lumMod val="25000"/>
                  </a:schemeClr>
                </a:solidFill>
              </a:rPr>
              <a:t>/</a:t>
            </a:r>
            <a:r>
              <a:rPr lang="en-US" sz="2200" dirty="0" err="1">
                <a:solidFill>
                  <a:schemeClr val="accent3">
                    <a:lumMod val="25000"/>
                  </a:schemeClr>
                </a:solidFill>
              </a:rPr>
              <a:t>JennTrinh</a:t>
            </a:r>
            <a:r>
              <a:rPr lang="en-US" sz="2200" dirty="0">
                <a:solidFill>
                  <a:schemeClr val="accent3">
                    <a:lumMod val="25000"/>
                  </a:schemeClr>
                </a:solidFill>
              </a:rPr>
              <a:t>/Data-Sci--Coursera---Capstone/blob/a5f256a2454bf095fdc4bf3fac6fb987ccbdf180/Wk3-lab_jupyter_launch_site_location.ipynb</a:t>
            </a:r>
          </a:p>
          <a:p>
            <a:pPr>
              <a:lnSpc>
                <a:spcPct val="100000"/>
              </a:lnSpc>
              <a:spcBef>
                <a:spcPts val="1400"/>
              </a:spcBef>
              <a:buFontTx/>
              <a:buChar char="-"/>
            </a:pPr>
            <a:endParaRPr lang="en-US" sz="2200" dirty="0">
              <a:solidFill>
                <a:schemeClr val="accent3">
                  <a:lumMod val="25000"/>
                </a:schemeClr>
              </a:solidFil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061302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6355"/>
            <a:ext cx="9745663" cy="4351338"/>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Calibri" panose="020F0502020204030204" pitchFamily="34" charset="0"/>
              </a:rPr>
              <a:t>Plots/graphs and interactions added to a dashboard:</a:t>
            </a:r>
          </a:p>
          <a:p>
            <a:pPr lvl="1">
              <a:lnSpc>
                <a:spcPct val="100000"/>
              </a:lnSpc>
              <a:spcBef>
                <a:spcPts val="1400"/>
              </a:spcBef>
            </a:pPr>
            <a:r>
              <a:rPr lang="en-US" sz="2000" dirty="0">
                <a:solidFill>
                  <a:schemeClr val="accent3">
                    <a:lumMod val="25000"/>
                  </a:schemeClr>
                </a:solidFill>
                <a:latin typeface="Calibri" panose="020F0502020204030204" pitchFamily="34" charset="0"/>
              </a:rPr>
              <a:t>Pie chart to show the total successful launches count for all</a:t>
            </a:r>
            <a:r>
              <a:rPr lang="vi-VN" sz="2000" dirty="0">
                <a:solidFill>
                  <a:schemeClr val="accent3">
                    <a:lumMod val="25000"/>
                  </a:schemeClr>
                </a:solidFill>
                <a:latin typeface="Calibri" panose="020F0502020204030204" pitchFamily="34" charset="0"/>
              </a:rPr>
              <a:t> sites</a:t>
            </a:r>
            <a:r>
              <a:rPr lang="en-US" sz="2000" dirty="0">
                <a:solidFill>
                  <a:schemeClr val="accent3">
                    <a:lumMod val="25000"/>
                  </a:schemeClr>
                </a:solidFill>
                <a:latin typeface="Calibri" panose="020F0502020204030204" pitchFamily="34" charset="0"/>
              </a:rPr>
              <a:t> and selected site</a:t>
            </a:r>
            <a:r>
              <a:rPr lang="vi-VN" sz="2000" dirty="0">
                <a:solidFill>
                  <a:schemeClr val="accent3">
                    <a:lumMod val="25000"/>
                  </a:schemeClr>
                </a:solidFill>
                <a:latin typeface="Calibri" panose="020F0502020204030204" pitchFamily="34" charset="0"/>
              </a:rPr>
              <a:t>: the pro</a:t>
            </a:r>
            <a:r>
              <a:rPr lang="en-US" sz="2000" dirty="0">
                <a:solidFill>
                  <a:schemeClr val="accent3">
                    <a:lumMod val="25000"/>
                  </a:schemeClr>
                </a:solidFill>
                <a:latin typeface="Calibri" panose="020F0502020204030204" pitchFamily="34" charset="0"/>
              </a:rPr>
              <a:t>portion of success rate from all launch sites to observe which launch site counted largest percentage as well as the success rate within the selected launch site. </a:t>
            </a:r>
          </a:p>
          <a:p>
            <a:pPr lvl="1">
              <a:lnSpc>
                <a:spcPct val="100000"/>
              </a:lnSpc>
              <a:spcBef>
                <a:spcPts val="1400"/>
              </a:spcBef>
            </a:pPr>
            <a:r>
              <a:rPr lang="en-US" sz="2000" dirty="0">
                <a:solidFill>
                  <a:schemeClr val="accent3">
                    <a:lumMod val="25000"/>
                  </a:schemeClr>
                </a:solidFill>
                <a:latin typeface="Calibri" panose="020F0502020204030204" pitchFamily="34" charset="0"/>
              </a:rPr>
              <a:t>Scatter chart to show the correlation between payload and launch success: whether there is a relationship between payload and success rate of booster versions and which booster version perform best.</a:t>
            </a:r>
          </a:p>
          <a:p>
            <a:pPr>
              <a:lnSpc>
                <a:spcPct val="100000"/>
              </a:lnSpc>
              <a:spcBef>
                <a:spcPts val="1400"/>
              </a:spcBef>
            </a:pPr>
            <a:r>
              <a:rPr lang="en-US" sz="2000" dirty="0">
                <a:solidFill>
                  <a:schemeClr val="accent3">
                    <a:lumMod val="25000"/>
                  </a:schemeClr>
                </a:solidFill>
                <a:latin typeface="Calibri" panose="020F0502020204030204" pitchFamily="34" charset="0"/>
              </a:rPr>
              <a:t>Add the GitHub URL: https://github.com/JennTrinh/Data-Sci--Coursera---Capstone/blob/a5f256a2454bf095fdc4bf3fac6fb987ccbdf180/Wk3-spacex_dash_app.py</a:t>
            </a:r>
            <a:endParaRPr lang="en-US" sz="2000" dirty="0">
              <a:latin typeface="Calibri" panose="020F050202020403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12372" y="5403152"/>
            <a:ext cx="10667246" cy="1193006"/>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GitHub URL: https://github.com/JennTrinh/Data-Sci--Coursera---Capstone/blob/a5f256a2454bf095fdc4bf3fac6fb987ccbdf180/SpaceX_Machine_Learning_Prediction_Part_5.jupyterlite.ipynb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a:extLst>
              <a:ext uri="{FF2B5EF4-FFF2-40B4-BE49-F238E27FC236}">
                <a16:creationId xmlns:a16="http://schemas.microsoft.com/office/drawing/2014/main" id="{781FFE66-01C2-DFDC-D29A-BD6ECC86561C}"/>
              </a:ext>
            </a:extLst>
          </p:cNvPr>
          <p:cNvGraphicFramePr/>
          <p:nvPr>
            <p:extLst>
              <p:ext uri="{D42A27DB-BD31-4B8C-83A1-F6EECF244321}">
                <p14:modId xmlns:p14="http://schemas.microsoft.com/office/powerpoint/2010/main" val="3627133977"/>
              </p:ext>
            </p:extLst>
          </p:nvPr>
        </p:nvGraphicFramePr>
        <p:xfrm>
          <a:off x="1150695" y="1193114"/>
          <a:ext cx="9754232" cy="4212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Exploratory data analysis results</a:t>
            </a:r>
          </a:p>
          <a:p>
            <a:pPr>
              <a:lnSpc>
                <a:spcPct val="100000"/>
              </a:lnSpc>
              <a:spcBef>
                <a:spcPts val="1400"/>
              </a:spcBef>
            </a:pPr>
            <a:r>
              <a:rPr lang="en-US" sz="2200" dirty="0">
                <a:solidFill>
                  <a:schemeClr val="accent3">
                    <a:lumMod val="25000"/>
                  </a:schemeClr>
                </a:solidFill>
                <a:latin typeface="+mn-lt"/>
              </a:rPr>
              <a:t>Interactive analytics demo in screenshots</a:t>
            </a:r>
          </a:p>
          <a:p>
            <a:pPr>
              <a:lnSpc>
                <a:spcPct val="100000"/>
              </a:lnSpc>
              <a:spcBef>
                <a:spcPts val="1400"/>
              </a:spcBef>
            </a:pPr>
            <a:r>
              <a:rPr lang="en-US" sz="2200" dirty="0">
                <a:solidFill>
                  <a:schemeClr val="accent3">
                    <a:lumMod val="25000"/>
                  </a:schemeClr>
                </a:solidFill>
                <a:latin typeface="+mn-lt"/>
              </a:rPr>
              <a:t>Predictive analysis results</a:t>
            </a:r>
          </a:p>
          <a:p>
            <a:pPr lvl="1"/>
            <a:endParaRPr lang="en-US" sz="1800" dirty="0">
              <a:latin typeface="+mn-lt"/>
            </a:endParaRPr>
          </a:p>
          <a:p>
            <a:pPr marL="457200" lvl="1" indent="0">
              <a:buNone/>
            </a:pPr>
            <a:endParaRPr lang="en-US" sz="1800" dirty="0">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grpSp>
        <p:nvGrpSpPr>
          <p:cNvPr id="8" name="Group 7">
            <a:extLst>
              <a:ext uri="{FF2B5EF4-FFF2-40B4-BE49-F238E27FC236}">
                <a16:creationId xmlns:a16="http://schemas.microsoft.com/office/drawing/2014/main" id="{11175498-B7A8-3F70-FB9F-0B5945B8716D}"/>
              </a:ext>
            </a:extLst>
          </p:cNvPr>
          <p:cNvGrpSpPr/>
          <p:nvPr/>
        </p:nvGrpSpPr>
        <p:grpSpPr>
          <a:xfrm>
            <a:off x="6317042" y="1448827"/>
            <a:ext cx="5177594" cy="5090085"/>
            <a:chOff x="918407" y="1733209"/>
            <a:chExt cx="5177594" cy="5090085"/>
          </a:xfrm>
        </p:grpSpPr>
        <p:pic>
          <p:nvPicPr>
            <p:cNvPr id="6" name="Picture 5">
              <a:extLst>
                <a:ext uri="{FF2B5EF4-FFF2-40B4-BE49-F238E27FC236}">
                  <a16:creationId xmlns:a16="http://schemas.microsoft.com/office/drawing/2014/main" id="{AA0F0D52-397E-F88E-4E4B-486DD63E43AD}"/>
                </a:ext>
              </a:extLst>
            </p:cNvPr>
            <p:cNvPicPr>
              <a:picLocks noChangeAspect="1"/>
            </p:cNvPicPr>
            <p:nvPr/>
          </p:nvPicPr>
          <p:blipFill>
            <a:blip r:embed="rId3"/>
            <a:stretch>
              <a:fillRect/>
            </a:stretch>
          </p:blipFill>
          <p:spPr>
            <a:xfrm>
              <a:off x="990601" y="1733209"/>
              <a:ext cx="5105399" cy="4443754"/>
            </a:xfrm>
            <a:prstGeom prst="rect">
              <a:avLst/>
            </a:prstGeom>
          </p:spPr>
        </p:pic>
        <p:sp>
          <p:nvSpPr>
            <p:cNvPr id="7" name="TextBox 6">
              <a:extLst>
                <a:ext uri="{FF2B5EF4-FFF2-40B4-BE49-F238E27FC236}">
                  <a16:creationId xmlns:a16="http://schemas.microsoft.com/office/drawing/2014/main" id="{41DEF214-1314-357B-46FA-943D3B895CA6}"/>
                </a:ext>
              </a:extLst>
            </p:cNvPr>
            <p:cNvSpPr txBox="1"/>
            <p:nvPr/>
          </p:nvSpPr>
          <p:spPr>
            <a:xfrm>
              <a:off x="918407" y="6176963"/>
              <a:ext cx="5177594" cy="646331"/>
            </a:xfrm>
            <a:prstGeom prst="rect">
              <a:avLst/>
            </a:prstGeom>
          </p:spPr>
          <p:txBody>
            <a:bodyPr wrap="square" rtlCol="0">
              <a:spAutoFit/>
            </a:bodyPr>
            <a:lstStyle/>
            <a:p>
              <a:pPr algn="l"/>
              <a:r>
                <a:rPr lang="en-US" dirty="0">
                  <a:effectLst/>
                  <a:latin typeface="Abadi" panose="020B0604020104020204" pitchFamily="34" charset="0"/>
                </a:rPr>
                <a:t>Relationship between Flight Number and Launch Site</a:t>
              </a:r>
            </a:p>
          </p:txBody>
        </p:sp>
      </p:grpSp>
      <p:sp>
        <p:nvSpPr>
          <p:cNvPr id="12" name="TextBox 11">
            <a:extLst>
              <a:ext uri="{FF2B5EF4-FFF2-40B4-BE49-F238E27FC236}">
                <a16:creationId xmlns:a16="http://schemas.microsoft.com/office/drawing/2014/main" id="{E3ADDFE9-921A-9219-5A45-0379406D8D00}"/>
              </a:ext>
            </a:extLst>
          </p:cNvPr>
          <p:cNvSpPr txBox="1"/>
          <p:nvPr/>
        </p:nvSpPr>
        <p:spPr>
          <a:xfrm>
            <a:off x="918406" y="7279905"/>
            <a:ext cx="5177594" cy="369332"/>
          </a:xfrm>
          <a:prstGeom prst="rect">
            <a:avLst/>
          </a:prstGeom>
        </p:spPr>
        <p:txBody>
          <a:bodyPr wrap="square" rtlCol="0">
            <a:spAutoFit/>
          </a:bodyPr>
          <a:lstStyle/>
          <a:p>
            <a:pPr algn="l"/>
            <a:r>
              <a:rPr lang="en-US" dirty="0">
                <a:latin typeface="Abadi" panose="020B0604020104020204" pitchFamily="34" charset="0"/>
              </a:rPr>
              <a:t>Discovery whether the</a:t>
            </a:r>
            <a:endParaRPr lang="en-US" dirty="0">
              <a:effectLst/>
              <a:latin typeface="Abadi" panose="020B0604020104020204" pitchFamily="34" charset="0"/>
            </a:endParaRPr>
          </a:p>
        </p:txBody>
      </p:sp>
      <p:sp>
        <p:nvSpPr>
          <p:cNvPr id="13" name="TextBox 12">
            <a:extLst>
              <a:ext uri="{FF2B5EF4-FFF2-40B4-BE49-F238E27FC236}">
                <a16:creationId xmlns:a16="http://schemas.microsoft.com/office/drawing/2014/main" id="{8C3354F8-FB74-CCD0-EFC2-68D5675A0A37}"/>
              </a:ext>
            </a:extLst>
          </p:cNvPr>
          <p:cNvSpPr txBox="1"/>
          <p:nvPr/>
        </p:nvSpPr>
        <p:spPr>
          <a:xfrm>
            <a:off x="770011" y="1815601"/>
            <a:ext cx="5177594" cy="707886"/>
          </a:xfrm>
          <a:prstGeom prst="rect">
            <a:avLst/>
          </a:prstGeom>
        </p:spPr>
        <p:txBody>
          <a:bodyPr wrap="square" rtlCol="0">
            <a:spAutoFit/>
          </a:bodyPr>
          <a:lstStyle/>
          <a:p>
            <a:pPr algn="l"/>
            <a:r>
              <a:rPr lang="en-US" sz="2000" dirty="0"/>
              <a:t>Discovery if there is any relationship between the success rate, flight number and launch site. </a:t>
            </a:r>
            <a:endParaRPr lang="en-US" sz="2000" dirty="0">
              <a:effectLst/>
            </a:endParaRPr>
          </a:p>
        </p:txBody>
      </p:sp>
      <p:sp>
        <p:nvSpPr>
          <p:cNvPr id="14" name="TextBox 13">
            <a:extLst>
              <a:ext uri="{FF2B5EF4-FFF2-40B4-BE49-F238E27FC236}">
                <a16:creationId xmlns:a16="http://schemas.microsoft.com/office/drawing/2014/main" id="{05D68E18-6C25-C1D7-8106-43B21EDF8A87}"/>
              </a:ext>
            </a:extLst>
          </p:cNvPr>
          <p:cNvSpPr txBox="1"/>
          <p:nvPr/>
        </p:nvSpPr>
        <p:spPr>
          <a:xfrm>
            <a:off x="770011" y="2725993"/>
            <a:ext cx="5177594" cy="707886"/>
          </a:xfrm>
          <a:prstGeom prst="rect">
            <a:avLst/>
          </a:prstGeom>
        </p:spPr>
        <p:txBody>
          <a:bodyPr wrap="square" rtlCol="0">
            <a:spAutoFit/>
          </a:bodyPr>
          <a:lstStyle/>
          <a:p>
            <a:pPr algn="l"/>
            <a:r>
              <a:rPr lang="en-US" sz="2000" dirty="0"/>
              <a:t>After</a:t>
            </a:r>
            <a:r>
              <a:rPr lang="en-US" sz="2000" dirty="0">
                <a:effectLst/>
              </a:rPr>
              <a:t> flight number 40, there are highe</a:t>
            </a:r>
            <a:r>
              <a:rPr lang="en-US" sz="2000" dirty="0"/>
              <a:t>r success rate in all 3 launch sites. </a:t>
            </a:r>
            <a:endParaRPr lang="en-US" sz="2000" dirty="0">
              <a:effectLst/>
            </a:endParaRPr>
          </a:p>
        </p:txBody>
      </p:sp>
    </p:spTree>
    <p:extLst>
      <p:ext uri="{BB962C8B-B14F-4D97-AF65-F5344CB8AC3E}">
        <p14:creationId xmlns:p14="http://schemas.microsoft.com/office/powerpoint/2010/main" val="4007749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Executive Summary</a:t>
            </a:r>
          </a:p>
          <a:p>
            <a:pPr>
              <a:lnSpc>
                <a:spcPct val="100000"/>
              </a:lnSpc>
              <a:spcBef>
                <a:spcPts val="1400"/>
              </a:spcBef>
            </a:pPr>
            <a:r>
              <a:rPr lang="en-US" sz="2200" dirty="0">
                <a:solidFill>
                  <a:schemeClr val="accent3">
                    <a:lumMod val="25000"/>
                  </a:schemeClr>
                </a:solidFill>
                <a:latin typeface="+mn-lt"/>
              </a:rPr>
              <a:t>Introduction</a:t>
            </a:r>
          </a:p>
          <a:p>
            <a:pPr>
              <a:lnSpc>
                <a:spcPct val="100000"/>
              </a:lnSpc>
              <a:spcBef>
                <a:spcPts val="1400"/>
              </a:spcBef>
            </a:pPr>
            <a:r>
              <a:rPr lang="en-US" sz="2200" dirty="0">
                <a:solidFill>
                  <a:schemeClr val="accent3">
                    <a:lumMod val="25000"/>
                  </a:schemeClr>
                </a:solidFill>
                <a:latin typeface="+mn-lt"/>
              </a:rPr>
              <a:t>Methodology</a:t>
            </a:r>
          </a:p>
          <a:p>
            <a:pPr>
              <a:lnSpc>
                <a:spcPct val="100000"/>
              </a:lnSpc>
              <a:spcBef>
                <a:spcPts val="1400"/>
              </a:spcBef>
            </a:pPr>
            <a:r>
              <a:rPr lang="en-US" sz="2200" dirty="0">
                <a:solidFill>
                  <a:schemeClr val="accent3">
                    <a:lumMod val="25000"/>
                  </a:schemeClr>
                </a:solidFill>
                <a:latin typeface="+mn-lt"/>
              </a:rPr>
              <a:t>Results</a:t>
            </a:r>
          </a:p>
          <a:p>
            <a:pPr>
              <a:lnSpc>
                <a:spcPct val="100000"/>
              </a:lnSpc>
              <a:spcBef>
                <a:spcPts val="1400"/>
              </a:spcBef>
            </a:pPr>
            <a:r>
              <a:rPr lang="en-US" sz="2200" dirty="0">
                <a:solidFill>
                  <a:schemeClr val="accent3">
                    <a:lumMod val="25000"/>
                  </a:schemeClr>
                </a:solidFill>
                <a:latin typeface="+mn-lt"/>
              </a:rPr>
              <a:t>Conclusion</a:t>
            </a:r>
          </a:p>
          <a:p>
            <a:pPr>
              <a:lnSpc>
                <a:spcPct val="100000"/>
              </a:lnSpc>
              <a:spcBef>
                <a:spcPts val="1400"/>
              </a:spcBef>
            </a:pPr>
            <a:r>
              <a:rPr lang="en-US" sz="2200" dirty="0">
                <a:solidFill>
                  <a:schemeClr val="accent3">
                    <a:lumMod val="25000"/>
                  </a:schemeClr>
                </a:solidFill>
                <a:latin typeface="+mn-lt"/>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grpSp>
        <p:nvGrpSpPr>
          <p:cNvPr id="11" name="Group 10">
            <a:extLst>
              <a:ext uri="{FF2B5EF4-FFF2-40B4-BE49-F238E27FC236}">
                <a16:creationId xmlns:a16="http://schemas.microsoft.com/office/drawing/2014/main" id="{9DEF0574-F4F4-FA39-F535-81ECCFCF8697}"/>
              </a:ext>
            </a:extLst>
          </p:cNvPr>
          <p:cNvGrpSpPr/>
          <p:nvPr/>
        </p:nvGrpSpPr>
        <p:grpSpPr>
          <a:xfrm>
            <a:off x="6108016" y="1558112"/>
            <a:ext cx="5177595" cy="4798238"/>
            <a:chOff x="5875409" y="1646238"/>
            <a:chExt cx="5177595" cy="4798238"/>
          </a:xfrm>
        </p:grpSpPr>
        <p:pic>
          <p:nvPicPr>
            <p:cNvPr id="9" name="Picture 8" descr="A graph of data on a white background&#10;&#10;Description automatically generated">
              <a:extLst>
                <a:ext uri="{FF2B5EF4-FFF2-40B4-BE49-F238E27FC236}">
                  <a16:creationId xmlns:a16="http://schemas.microsoft.com/office/drawing/2014/main" id="{2D499C29-D035-DA7A-AA7D-E55580597849}"/>
                </a:ext>
              </a:extLst>
            </p:cNvPr>
            <p:cNvPicPr>
              <a:picLocks/>
            </p:cNvPicPr>
            <p:nvPr/>
          </p:nvPicPr>
          <p:blipFill>
            <a:blip r:embed="rId3"/>
            <a:stretch>
              <a:fillRect/>
            </a:stretch>
          </p:blipFill>
          <p:spPr>
            <a:xfrm>
              <a:off x="5875409" y="1646238"/>
              <a:ext cx="5177594" cy="4428906"/>
            </a:xfrm>
            <a:prstGeom prst="rect">
              <a:avLst/>
            </a:prstGeom>
          </p:spPr>
        </p:pic>
        <p:sp>
          <p:nvSpPr>
            <p:cNvPr id="10" name="TextBox 9">
              <a:extLst>
                <a:ext uri="{FF2B5EF4-FFF2-40B4-BE49-F238E27FC236}">
                  <a16:creationId xmlns:a16="http://schemas.microsoft.com/office/drawing/2014/main" id="{E97AC08C-5705-E098-3120-70900DC45493}"/>
                </a:ext>
              </a:extLst>
            </p:cNvPr>
            <p:cNvSpPr txBox="1"/>
            <p:nvPr/>
          </p:nvSpPr>
          <p:spPr>
            <a:xfrm>
              <a:off x="5875410" y="6075144"/>
              <a:ext cx="5177594" cy="369332"/>
            </a:xfrm>
            <a:prstGeom prst="rect">
              <a:avLst/>
            </a:prstGeom>
          </p:spPr>
          <p:txBody>
            <a:bodyPr wrap="square" rtlCol="0">
              <a:spAutoFit/>
            </a:bodyPr>
            <a:lstStyle/>
            <a:p>
              <a:pPr algn="l"/>
              <a:r>
                <a:rPr lang="en-US" dirty="0">
                  <a:effectLst/>
                  <a:latin typeface="Abadi" panose="020B0604020104020204" pitchFamily="34" charset="0"/>
                </a:rPr>
                <a:t>Relationship between Payload and Launch Site</a:t>
              </a:r>
            </a:p>
          </p:txBody>
        </p:sp>
      </p:grpSp>
      <p:sp>
        <p:nvSpPr>
          <p:cNvPr id="12" name="TextBox 11">
            <a:extLst>
              <a:ext uri="{FF2B5EF4-FFF2-40B4-BE49-F238E27FC236}">
                <a16:creationId xmlns:a16="http://schemas.microsoft.com/office/drawing/2014/main" id="{E3ADDFE9-921A-9219-5A45-0379406D8D00}"/>
              </a:ext>
            </a:extLst>
          </p:cNvPr>
          <p:cNvSpPr txBox="1"/>
          <p:nvPr/>
        </p:nvSpPr>
        <p:spPr>
          <a:xfrm>
            <a:off x="770011" y="1815601"/>
            <a:ext cx="5177594" cy="707886"/>
          </a:xfrm>
          <a:prstGeom prst="rect">
            <a:avLst/>
          </a:prstGeom>
        </p:spPr>
        <p:txBody>
          <a:bodyPr wrap="square" rtlCol="0">
            <a:spAutoFit/>
          </a:bodyPr>
          <a:lstStyle/>
          <a:p>
            <a:pPr algn="l"/>
            <a:r>
              <a:rPr lang="en-US" sz="2000" dirty="0"/>
              <a:t>Discovery if there is any relationship between launch sites and their payload mass</a:t>
            </a:r>
            <a:endParaRPr lang="en-US" sz="2000" dirty="0">
              <a:effectLst/>
            </a:endParaRPr>
          </a:p>
        </p:txBody>
      </p:sp>
      <p:sp>
        <p:nvSpPr>
          <p:cNvPr id="2" name="TextBox 1">
            <a:extLst>
              <a:ext uri="{FF2B5EF4-FFF2-40B4-BE49-F238E27FC236}">
                <a16:creationId xmlns:a16="http://schemas.microsoft.com/office/drawing/2014/main" id="{54C65379-6CB8-FB10-9B24-5648FAB7D71D}"/>
              </a:ext>
            </a:extLst>
          </p:cNvPr>
          <p:cNvSpPr txBox="1"/>
          <p:nvPr/>
        </p:nvSpPr>
        <p:spPr>
          <a:xfrm>
            <a:off x="770011" y="2725993"/>
            <a:ext cx="5177594" cy="1015663"/>
          </a:xfrm>
          <a:prstGeom prst="rect">
            <a:avLst/>
          </a:prstGeom>
        </p:spPr>
        <p:txBody>
          <a:bodyPr wrap="square" rtlCol="0">
            <a:spAutoFit/>
          </a:bodyPr>
          <a:lstStyle/>
          <a:p>
            <a:pPr algn="l"/>
            <a:r>
              <a:rPr lang="en-US" sz="2000" dirty="0"/>
              <a:t>At t</a:t>
            </a:r>
            <a:r>
              <a:rPr lang="en-US" sz="2000" dirty="0">
                <a:effectLst/>
              </a:rPr>
              <a:t>he VAFB-SLC laun</a:t>
            </a:r>
            <a:r>
              <a:rPr lang="en-US" sz="2000" dirty="0"/>
              <a:t>ch site, there are no rockets launched for heavy payload mass (&gt;10000) </a:t>
            </a:r>
            <a:endParaRPr lang="en-US" sz="2000" dirty="0">
              <a:effectLst/>
            </a:endParaRPr>
          </a:p>
        </p:txBody>
      </p:sp>
    </p:spTree>
    <p:extLst>
      <p:ext uri="{BB962C8B-B14F-4D97-AF65-F5344CB8AC3E}">
        <p14:creationId xmlns:p14="http://schemas.microsoft.com/office/powerpoint/2010/main" val="1203069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12" name="TextBox 11">
            <a:extLst>
              <a:ext uri="{FF2B5EF4-FFF2-40B4-BE49-F238E27FC236}">
                <a16:creationId xmlns:a16="http://schemas.microsoft.com/office/drawing/2014/main" id="{E3ADDFE9-921A-9219-5A45-0379406D8D00}"/>
              </a:ext>
            </a:extLst>
          </p:cNvPr>
          <p:cNvSpPr txBox="1"/>
          <p:nvPr/>
        </p:nvSpPr>
        <p:spPr>
          <a:xfrm>
            <a:off x="770011" y="1815601"/>
            <a:ext cx="5177594" cy="707886"/>
          </a:xfrm>
          <a:prstGeom prst="rect">
            <a:avLst/>
          </a:prstGeom>
        </p:spPr>
        <p:txBody>
          <a:bodyPr wrap="square" rtlCol="0">
            <a:spAutoFit/>
          </a:bodyPr>
          <a:lstStyle/>
          <a:p>
            <a:pPr algn="l"/>
            <a:r>
              <a:rPr lang="en-US" sz="2000" dirty="0"/>
              <a:t>Discovery if there is any relationship between success rate and orbit type </a:t>
            </a:r>
            <a:endParaRPr lang="en-US" sz="2000" dirty="0">
              <a:effectLst/>
            </a:endParaRPr>
          </a:p>
        </p:txBody>
      </p:sp>
      <p:sp>
        <p:nvSpPr>
          <p:cNvPr id="2" name="TextBox 1">
            <a:extLst>
              <a:ext uri="{FF2B5EF4-FFF2-40B4-BE49-F238E27FC236}">
                <a16:creationId xmlns:a16="http://schemas.microsoft.com/office/drawing/2014/main" id="{54C65379-6CB8-FB10-9B24-5648FAB7D71D}"/>
              </a:ext>
            </a:extLst>
          </p:cNvPr>
          <p:cNvSpPr txBox="1"/>
          <p:nvPr/>
        </p:nvSpPr>
        <p:spPr>
          <a:xfrm>
            <a:off x="770010" y="2725993"/>
            <a:ext cx="5271545" cy="707886"/>
          </a:xfrm>
          <a:prstGeom prst="rect">
            <a:avLst/>
          </a:prstGeom>
        </p:spPr>
        <p:txBody>
          <a:bodyPr wrap="square" rtlCol="0">
            <a:spAutoFit/>
          </a:bodyPr>
          <a:lstStyle/>
          <a:p>
            <a:pPr algn="l"/>
            <a:r>
              <a:rPr lang="en-US" sz="2000" dirty="0">
                <a:effectLst/>
              </a:rPr>
              <a:t>S</a:t>
            </a:r>
            <a:r>
              <a:rPr lang="en-US" sz="2000" dirty="0"/>
              <a:t>O orbit has no success rate, orbits having the highest success were ES-L1, HEO, SSO and VLEO</a:t>
            </a:r>
            <a:endParaRPr lang="en-US" sz="2000" dirty="0">
              <a:effectLst/>
            </a:endParaRPr>
          </a:p>
        </p:txBody>
      </p:sp>
      <p:grpSp>
        <p:nvGrpSpPr>
          <p:cNvPr id="7" name="Group 6">
            <a:extLst>
              <a:ext uri="{FF2B5EF4-FFF2-40B4-BE49-F238E27FC236}">
                <a16:creationId xmlns:a16="http://schemas.microsoft.com/office/drawing/2014/main" id="{84BC7A81-00E3-EA68-4ED7-EE63D6CA3F5B}"/>
              </a:ext>
            </a:extLst>
          </p:cNvPr>
          <p:cNvGrpSpPr/>
          <p:nvPr/>
        </p:nvGrpSpPr>
        <p:grpSpPr>
          <a:xfrm>
            <a:off x="6348651" y="1552683"/>
            <a:ext cx="5073338" cy="4338682"/>
            <a:chOff x="5846982" y="1697156"/>
            <a:chExt cx="5073338" cy="4338682"/>
          </a:xfrm>
        </p:grpSpPr>
        <p:sp>
          <p:nvSpPr>
            <p:cNvPr id="10" name="TextBox 9">
              <a:extLst>
                <a:ext uri="{FF2B5EF4-FFF2-40B4-BE49-F238E27FC236}">
                  <a16:creationId xmlns:a16="http://schemas.microsoft.com/office/drawing/2014/main" id="{E97AC08C-5705-E098-3120-70900DC45493}"/>
                </a:ext>
              </a:extLst>
            </p:cNvPr>
            <p:cNvSpPr txBox="1"/>
            <p:nvPr/>
          </p:nvSpPr>
          <p:spPr>
            <a:xfrm>
              <a:off x="5846982" y="5666506"/>
              <a:ext cx="5073338" cy="369332"/>
            </a:xfrm>
            <a:prstGeom prst="rect">
              <a:avLst/>
            </a:prstGeom>
          </p:spPr>
          <p:txBody>
            <a:bodyPr wrap="square" rtlCol="0">
              <a:spAutoFit/>
            </a:bodyPr>
            <a:lstStyle/>
            <a:p>
              <a:pPr algn="l"/>
              <a:r>
                <a:rPr lang="en-US" dirty="0">
                  <a:effectLst/>
                  <a:latin typeface="Abadi" panose="020B0604020104020204" pitchFamily="34" charset="0"/>
                </a:rPr>
                <a:t>Relationship between Success rate and Orbit type </a:t>
              </a:r>
            </a:p>
          </p:txBody>
        </p:sp>
        <p:pic>
          <p:nvPicPr>
            <p:cNvPr id="6" name="Picture 5" descr="A graph of blue bars&#10;&#10;Description automatically generated">
              <a:extLst>
                <a:ext uri="{FF2B5EF4-FFF2-40B4-BE49-F238E27FC236}">
                  <a16:creationId xmlns:a16="http://schemas.microsoft.com/office/drawing/2014/main" id="{9049ADC8-4C67-594E-C4A7-235F956E09FB}"/>
                </a:ext>
              </a:extLst>
            </p:cNvPr>
            <p:cNvPicPr>
              <a:picLocks noChangeAspect="1"/>
            </p:cNvPicPr>
            <p:nvPr/>
          </p:nvPicPr>
          <p:blipFill>
            <a:blip r:embed="rId3"/>
            <a:stretch>
              <a:fillRect/>
            </a:stretch>
          </p:blipFill>
          <p:spPr>
            <a:xfrm>
              <a:off x="5918857" y="1697156"/>
              <a:ext cx="4816800" cy="3812591"/>
            </a:xfrm>
            <a:prstGeom prst="rect">
              <a:avLst/>
            </a:prstGeom>
          </p:spPr>
        </p:pic>
      </p:grpSp>
    </p:spTree>
    <p:extLst>
      <p:ext uri="{BB962C8B-B14F-4D97-AF65-F5344CB8AC3E}">
        <p14:creationId xmlns:p14="http://schemas.microsoft.com/office/powerpoint/2010/main" val="1517051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TextBox 1">
            <a:extLst>
              <a:ext uri="{FF2B5EF4-FFF2-40B4-BE49-F238E27FC236}">
                <a16:creationId xmlns:a16="http://schemas.microsoft.com/office/drawing/2014/main" id="{25946B35-5BC3-6039-0B5E-C781DDFF9434}"/>
              </a:ext>
            </a:extLst>
          </p:cNvPr>
          <p:cNvSpPr txBox="1"/>
          <p:nvPr/>
        </p:nvSpPr>
        <p:spPr>
          <a:xfrm>
            <a:off x="770011" y="1815601"/>
            <a:ext cx="5177594" cy="707886"/>
          </a:xfrm>
          <a:prstGeom prst="rect">
            <a:avLst/>
          </a:prstGeom>
        </p:spPr>
        <p:txBody>
          <a:bodyPr wrap="square" rtlCol="0">
            <a:spAutoFit/>
          </a:bodyPr>
          <a:lstStyle/>
          <a:p>
            <a:pPr algn="l"/>
            <a:r>
              <a:rPr lang="en-US" sz="2000" dirty="0"/>
              <a:t>Discovery if there is any relationship between Flight number and Orbit type </a:t>
            </a:r>
            <a:endParaRPr lang="en-US" sz="2000" dirty="0">
              <a:effectLst/>
            </a:endParaRPr>
          </a:p>
        </p:txBody>
      </p:sp>
      <p:sp>
        <p:nvSpPr>
          <p:cNvPr id="12" name="TextBox 11">
            <a:extLst>
              <a:ext uri="{FF2B5EF4-FFF2-40B4-BE49-F238E27FC236}">
                <a16:creationId xmlns:a16="http://schemas.microsoft.com/office/drawing/2014/main" id="{F2E2F363-FF20-B1B2-96FF-5F907B7164E4}"/>
              </a:ext>
            </a:extLst>
          </p:cNvPr>
          <p:cNvSpPr txBox="1"/>
          <p:nvPr/>
        </p:nvSpPr>
        <p:spPr>
          <a:xfrm>
            <a:off x="770010" y="2725993"/>
            <a:ext cx="5271545" cy="1631216"/>
          </a:xfrm>
          <a:prstGeom prst="rect">
            <a:avLst/>
          </a:prstGeom>
        </p:spPr>
        <p:txBody>
          <a:bodyPr wrap="square" rtlCol="0">
            <a:spAutoFit/>
          </a:bodyPr>
          <a:lstStyle/>
          <a:p>
            <a:r>
              <a:rPr lang="en-US" sz="2000" dirty="0"/>
              <a:t>The LEO orbit the Success appears related to the number of flights.</a:t>
            </a:r>
          </a:p>
          <a:p>
            <a:r>
              <a:rPr lang="en-US" sz="2000" dirty="0"/>
              <a:t>On the other hand, there seems to be no relationship between flight number when in GTO orbit</a:t>
            </a:r>
          </a:p>
        </p:txBody>
      </p:sp>
      <p:grpSp>
        <p:nvGrpSpPr>
          <p:cNvPr id="19" name="Group 18">
            <a:extLst>
              <a:ext uri="{FF2B5EF4-FFF2-40B4-BE49-F238E27FC236}">
                <a16:creationId xmlns:a16="http://schemas.microsoft.com/office/drawing/2014/main" id="{9279B7F3-FAA4-7C7B-4313-BE639FFB981A}"/>
              </a:ext>
            </a:extLst>
          </p:cNvPr>
          <p:cNvGrpSpPr/>
          <p:nvPr/>
        </p:nvGrpSpPr>
        <p:grpSpPr>
          <a:xfrm>
            <a:off x="6706679" y="1528178"/>
            <a:ext cx="5218228" cy="4754170"/>
            <a:chOff x="6409887" y="1528178"/>
            <a:chExt cx="5218228" cy="4754170"/>
          </a:xfrm>
        </p:grpSpPr>
        <p:sp>
          <p:nvSpPr>
            <p:cNvPr id="20" name="TextBox 19">
              <a:extLst>
                <a:ext uri="{FF2B5EF4-FFF2-40B4-BE49-F238E27FC236}">
                  <a16:creationId xmlns:a16="http://schemas.microsoft.com/office/drawing/2014/main" id="{1A3B4449-300B-5E36-9E5C-279681C91586}"/>
                </a:ext>
              </a:extLst>
            </p:cNvPr>
            <p:cNvSpPr txBox="1"/>
            <p:nvPr/>
          </p:nvSpPr>
          <p:spPr>
            <a:xfrm>
              <a:off x="6409888" y="5913016"/>
              <a:ext cx="5218227" cy="369332"/>
            </a:xfrm>
            <a:prstGeom prst="rect">
              <a:avLst/>
            </a:prstGeom>
          </p:spPr>
          <p:txBody>
            <a:bodyPr wrap="square" rtlCol="0">
              <a:spAutoFit/>
            </a:bodyPr>
            <a:lstStyle/>
            <a:p>
              <a:pPr algn="l"/>
              <a:r>
                <a:rPr lang="en-US" dirty="0">
                  <a:effectLst/>
                  <a:latin typeface="Abadi" panose="020B0604020104020204" pitchFamily="34" charset="0"/>
                </a:rPr>
                <a:t>Relationship between F</a:t>
              </a:r>
              <a:r>
                <a:rPr lang="en-US" dirty="0">
                  <a:latin typeface="Abadi" panose="020B0604020104020204" pitchFamily="34" charset="0"/>
                </a:rPr>
                <a:t>l</a:t>
              </a:r>
              <a:r>
                <a:rPr lang="en-US" dirty="0">
                  <a:effectLst/>
                  <a:latin typeface="Abadi" panose="020B0604020104020204" pitchFamily="34" charset="0"/>
                </a:rPr>
                <a:t>ight number and </a:t>
              </a:r>
              <a:r>
                <a:rPr lang="en-US" dirty="0">
                  <a:latin typeface="Abadi" panose="020B0604020104020204" pitchFamily="34" charset="0"/>
                </a:rPr>
                <a:t>O</a:t>
              </a:r>
              <a:r>
                <a:rPr lang="en-US" dirty="0">
                  <a:effectLst/>
                  <a:latin typeface="Abadi" panose="020B0604020104020204" pitchFamily="34" charset="0"/>
                </a:rPr>
                <a:t>rbit type </a:t>
              </a:r>
            </a:p>
          </p:txBody>
        </p:sp>
        <p:pic>
          <p:nvPicPr>
            <p:cNvPr id="21" name="Picture 20" descr="A graph with blue and orange dots&#10;&#10;Description automatically generated">
              <a:extLst>
                <a:ext uri="{FF2B5EF4-FFF2-40B4-BE49-F238E27FC236}">
                  <a16:creationId xmlns:a16="http://schemas.microsoft.com/office/drawing/2014/main" id="{19078C5E-4076-7944-DABC-A3A87F13CDB5}"/>
                </a:ext>
              </a:extLst>
            </p:cNvPr>
            <p:cNvPicPr>
              <a:picLocks noChangeAspect="1"/>
            </p:cNvPicPr>
            <p:nvPr/>
          </p:nvPicPr>
          <p:blipFill>
            <a:blip r:embed="rId3"/>
            <a:stretch>
              <a:fillRect/>
            </a:stretch>
          </p:blipFill>
          <p:spPr>
            <a:xfrm>
              <a:off x="6409887" y="1528178"/>
              <a:ext cx="4857798" cy="4348800"/>
            </a:xfrm>
            <a:prstGeom prst="rect">
              <a:avLst/>
            </a:prstGeom>
          </p:spPr>
        </p:pic>
      </p:grpSp>
    </p:spTree>
    <p:extLst>
      <p:ext uri="{BB962C8B-B14F-4D97-AF65-F5344CB8AC3E}">
        <p14:creationId xmlns:p14="http://schemas.microsoft.com/office/powerpoint/2010/main" val="964964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TextBox 1">
            <a:extLst>
              <a:ext uri="{FF2B5EF4-FFF2-40B4-BE49-F238E27FC236}">
                <a16:creationId xmlns:a16="http://schemas.microsoft.com/office/drawing/2014/main" id="{25946B35-5BC3-6039-0B5E-C781DDFF9434}"/>
              </a:ext>
            </a:extLst>
          </p:cNvPr>
          <p:cNvSpPr txBox="1"/>
          <p:nvPr/>
        </p:nvSpPr>
        <p:spPr>
          <a:xfrm>
            <a:off x="770011" y="1815601"/>
            <a:ext cx="5177594" cy="707886"/>
          </a:xfrm>
          <a:prstGeom prst="rect">
            <a:avLst/>
          </a:prstGeom>
        </p:spPr>
        <p:txBody>
          <a:bodyPr wrap="square" rtlCol="0">
            <a:spAutoFit/>
          </a:bodyPr>
          <a:lstStyle/>
          <a:p>
            <a:pPr algn="l"/>
            <a:r>
              <a:rPr lang="en-US" sz="2000" dirty="0"/>
              <a:t>Discovery if there is any relationship between </a:t>
            </a:r>
            <a:r>
              <a:rPr lang="en-US" sz="2000" dirty="0">
                <a:effectLst/>
              </a:rPr>
              <a:t>Payload and Orbit type</a:t>
            </a:r>
          </a:p>
        </p:txBody>
      </p:sp>
      <p:sp>
        <p:nvSpPr>
          <p:cNvPr id="12" name="TextBox 11">
            <a:extLst>
              <a:ext uri="{FF2B5EF4-FFF2-40B4-BE49-F238E27FC236}">
                <a16:creationId xmlns:a16="http://schemas.microsoft.com/office/drawing/2014/main" id="{F2E2F363-FF20-B1B2-96FF-5F907B7164E4}"/>
              </a:ext>
            </a:extLst>
          </p:cNvPr>
          <p:cNvSpPr txBox="1"/>
          <p:nvPr/>
        </p:nvSpPr>
        <p:spPr>
          <a:xfrm>
            <a:off x="770010" y="2725993"/>
            <a:ext cx="5271545" cy="1938992"/>
          </a:xfrm>
          <a:prstGeom prst="rect">
            <a:avLst/>
          </a:prstGeom>
        </p:spPr>
        <p:txBody>
          <a:bodyPr wrap="square" rtlCol="0">
            <a:spAutoFit/>
          </a:bodyPr>
          <a:lstStyle/>
          <a:p>
            <a:r>
              <a:rPr lang="en-US" sz="2000" dirty="0">
                <a:effectLst/>
              </a:rPr>
              <a:t>With heavy payloads the successful landing or positive landing rate are more for Polar, LEO and ISS.</a:t>
            </a:r>
            <a:endParaRPr lang="en-US" sz="2000" dirty="0"/>
          </a:p>
          <a:p>
            <a:r>
              <a:rPr lang="en-US" sz="2000" dirty="0">
                <a:effectLst/>
              </a:rPr>
              <a:t>At the GTO launch site, both success and </a:t>
            </a:r>
            <a:r>
              <a:rPr lang="en-US" sz="2000" dirty="0"/>
              <a:t>unsuccessful mission cannot be distinguished well. </a:t>
            </a:r>
            <a:endParaRPr lang="en-US" sz="2000" dirty="0">
              <a:effectLst/>
            </a:endParaRPr>
          </a:p>
        </p:txBody>
      </p:sp>
      <p:grpSp>
        <p:nvGrpSpPr>
          <p:cNvPr id="13" name="Group 12">
            <a:extLst>
              <a:ext uri="{FF2B5EF4-FFF2-40B4-BE49-F238E27FC236}">
                <a16:creationId xmlns:a16="http://schemas.microsoft.com/office/drawing/2014/main" id="{B06503CE-A3E4-2623-15D0-15B2CEF8D8DC}"/>
              </a:ext>
            </a:extLst>
          </p:cNvPr>
          <p:cNvGrpSpPr/>
          <p:nvPr/>
        </p:nvGrpSpPr>
        <p:grpSpPr>
          <a:xfrm>
            <a:off x="6625610" y="1454965"/>
            <a:ext cx="5199794" cy="4901385"/>
            <a:chOff x="6625610" y="1454965"/>
            <a:chExt cx="5199794" cy="4901385"/>
          </a:xfrm>
        </p:grpSpPr>
        <p:sp>
          <p:nvSpPr>
            <p:cNvPr id="20" name="TextBox 19">
              <a:extLst>
                <a:ext uri="{FF2B5EF4-FFF2-40B4-BE49-F238E27FC236}">
                  <a16:creationId xmlns:a16="http://schemas.microsoft.com/office/drawing/2014/main" id="{1A3B4449-300B-5E36-9E5C-279681C91586}"/>
                </a:ext>
              </a:extLst>
            </p:cNvPr>
            <p:cNvSpPr txBox="1"/>
            <p:nvPr/>
          </p:nvSpPr>
          <p:spPr>
            <a:xfrm>
              <a:off x="6625611" y="5987018"/>
              <a:ext cx="5199793" cy="369332"/>
            </a:xfrm>
            <a:prstGeom prst="rect">
              <a:avLst/>
            </a:prstGeom>
          </p:spPr>
          <p:txBody>
            <a:bodyPr wrap="square" rtlCol="0">
              <a:spAutoFit/>
            </a:bodyPr>
            <a:lstStyle/>
            <a:p>
              <a:pPr algn="l"/>
              <a:r>
                <a:rPr lang="en-US" b="1" dirty="0">
                  <a:latin typeface="system-ui"/>
                </a:rPr>
                <a:t>T</a:t>
              </a:r>
              <a:r>
                <a:rPr lang="en-US" b="1" i="0" dirty="0">
                  <a:effectLst/>
                  <a:latin typeface="system-ui"/>
                </a:rPr>
                <a:t>he relationship between Payload and Orbit type</a:t>
              </a:r>
            </a:p>
          </p:txBody>
        </p:sp>
        <p:pic>
          <p:nvPicPr>
            <p:cNvPr id="11" name="Picture 10" descr="A graph with numbers and dots&#10;&#10;Description automatically generated">
              <a:extLst>
                <a:ext uri="{FF2B5EF4-FFF2-40B4-BE49-F238E27FC236}">
                  <a16:creationId xmlns:a16="http://schemas.microsoft.com/office/drawing/2014/main" id="{BE2BAE73-A520-6E2C-A3AB-8C9766E03E6F}"/>
                </a:ext>
              </a:extLst>
            </p:cNvPr>
            <p:cNvPicPr>
              <a:picLocks noChangeAspect="1"/>
            </p:cNvPicPr>
            <p:nvPr/>
          </p:nvPicPr>
          <p:blipFill>
            <a:blip r:embed="rId3"/>
            <a:stretch>
              <a:fillRect/>
            </a:stretch>
          </p:blipFill>
          <p:spPr>
            <a:xfrm>
              <a:off x="6625610" y="1454965"/>
              <a:ext cx="4816800" cy="4345785"/>
            </a:xfrm>
            <a:prstGeom prst="rect">
              <a:avLst/>
            </a:prstGeom>
          </p:spPr>
        </p:pic>
      </p:grpSp>
    </p:spTree>
    <p:extLst>
      <p:ext uri="{BB962C8B-B14F-4D97-AF65-F5344CB8AC3E}">
        <p14:creationId xmlns:p14="http://schemas.microsoft.com/office/powerpoint/2010/main" val="1799422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TextBox 1">
            <a:extLst>
              <a:ext uri="{FF2B5EF4-FFF2-40B4-BE49-F238E27FC236}">
                <a16:creationId xmlns:a16="http://schemas.microsoft.com/office/drawing/2014/main" id="{25946B35-5BC3-6039-0B5E-C781DDFF9434}"/>
              </a:ext>
            </a:extLst>
          </p:cNvPr>
          <p:cNvSpPr txBox="1"/>
          <p:nvPr/>
        </p:nvSpPr>
        <p:spPr>
          <a:xfrm>
            <a:off x="770011" y="1815601"/>
            <a:ext cx="5177594" cy="369332"/>
          </a:xfrm>
          <a:prstGeom prst="rect">
            <a:avLst/>
          </a:prstGeom>
        </p:spPr>
        <p:txBody>
          <a:bodyPr wrap="square" rtlCol="0">
            <a:spAutoFit/>
          </a:bodyPr>
          <a:lstStyle/>
          <a:p>
            <a:pPr algn="l"/>
            <a:r>
              <a:rPr lang="en-US" dirty="0">
                <a:effectLst/>
                <a:latin typeface="Abadi" panose="020B0604020104020204" pitchFamily="34" charset="0"/>
              </a:rPr>
              <a:t>Visualizing trending of the launch success yearly</a:t>
            </a:r>
          </a:p>
        </p:txBody>
      </p:sp>
      <p:sp>
        <p:nvSpPr>
          <p:cNvPr id="12" name="TextBox 11">
            <a:extLst>
              <a:ext uri="{FF2B5EF4-FFF2-40B4-BE49-F238E27FC236}">
                <a16:creationId xmlns:a16="http://schemas.microsoft.com/office/drawing/2014/main" id="{F2E2F363-FF20-B1B2-96FF-5F907B7164E4}"/>
              </a:ext>
            </a:extLst>
          </p:cNvPr>
          <p:cNvSpPr txBox="1"/>
          <p:nvPr/>
        </p:nvSpPr>
        <p:spPr>
          <a:xfrm>
            <a:off x="770010" y="2725993"/>
            <a:ext cx="5271545" cy="1200329"/>
          </a:xfrm>
          <a:prstGeom prst="rect">
            <a:avLst/>
          </a:prstGeom>
        </p:spPr>
        <p:txBody>
          <a:bodyPr wrap="square" rtlCol="0">
            <a:spAutoFit/>
          </a:bodyPr>
          <a:lstStyle/>
          <a:p>
            <a:r>
              <a:rPr lang="en-US" dirty="0">
                <a:effectLst/>
                <a:latin typeface="Abadi" panose="020B0604020104020204" pitchFamily="34" charset="0"/>
              </a:rPr>
              <a:t>There was a short increasing in success rate from 2013 to 2014. </a:t>
            </a:r>
          </a:p>
          <a:p>
            <a:r>
              <a:rPr lang="en-US" dirty="0">
                <a:effectLst/>
                <a:latin typeface="Abadi" panose="020B0604020104020204" pitchFamily="34" charset="0"/>
              </a:rPr>
              <a:t>Success rate increased again in 2015 after stabilizing in 2014 and kept the trend till 2017.</a:t>
            </a:r>
          </a:p>
        </p:txBody>
      </p:sp>
      <p:grpSp>
        <p:nvGrpSpPr>
          <p:cNvPr id="7" name="Group 6">
            <a:extLst>
              <a:ext uri="{FF2B5EF4-FFF2-40B4-BE49-F238E27FC236}">
                <a16:creationId xmlns:a16="http://schemas.microsoft.com/office/drawing/2014/main" id="{FA9BCD5E-49CB-D8EC-ED2F-E0C6BACEBDF8}"/>
              </a:ext>
            </a:extLst>
          </p:cNvPr>
          <p:cNvGrpSpPr/>
          <p:nvPr/>
        </p:nvGrpSpPr>
        <p:grpSpPr>
          <a:xfrm>
            <a:off x="6244397" y="1840613"/>
            <a:ext cx="5275158" cy="4171417"/>
            <a:chOff x="6244398" y="2184933"/>
            <a:chExt cx="5275158" cy="4171417"/>
          </a:xfrm>
        </p:grpSpPr>
        <p:sp>
          <p:nvSpPr>
            <p:cNvPr id="20" name="TextBox 19">
              <a:extLst>
                <a:ext uri="{FF2B5EF4-FFF2-40B4-BE49-F238E27FC236}">
                  <a16:creationId xmlns:a16="http://schemas.microsoft.com/office/drawing/2014/main" id="{1A3B4449-300B-5E36-9E5C-279681C91586}"/>
                </a:ext>
              </a:extLst>
            </p:cNvPr>
            <p:cNvSpPr txBox="1"/>
            <p:nvPr/>
          </p:nvSpPr>
          <p:spPr>
            <a:xfrm>
              <a:off x="6244398" y="5987018"/>
              <a:ext cx="5275158" cy="369332"/>
            </a:xfrm>
            <a:prstGeom prst="rect">
              <a:avLst/>
            </a:prstGeom>
          </p:spPr>
          <p:txBody>
            <a:bodyPr wrap="square" rtlCol="0">
              <a:spAutoFit/>
            </a:bodyPr>
            <a:lstStyle/>
            <a:p>
              <a:pPr algn="l"/>
              <a:r>
                <a:rPr lang="en-US" dirty="0">
                  <a:effectLst/>
                  <a:latin typeface="Abadi" panose="020B0604020104020204" pitchFamily="34" charset="0"/>
                </a:rPr>
                <a:t>Visualization of average </a:t>
              </a:r>
              <a:r>
                <a:rPr lang="en-US" dirty="0">
                  <a:latin typeface="Abadi" panose="020B0604020104020204" pitchFamily="34" charset="0"/>
                </a:rPr>
                <a:t>launch success trend yearly</a:t>
              </a:r>
              <a:endParaRPr lang="en-US" dirty="0">
                <a:effectLst/>
                <a:latin typeface="Abadi" panose="020B0604020104020204" pitchFamily="34" charset="0"/>
              </a:endParaRPr>
            </a:p>
          </p:txBody>
        </p:sp>
        <p:pic>
          <p:nvPicPr>
            <p:cNvPr id="6" name="Picture 5" descr="A graph with a line going up&#10;&#10;Description automatically generated">
              <a:extLst>
                <a:ext uri="{FF2B5EF4-FFF2-40B4-BE49-F238E27FC236}">
                  <a16:creationId xmlns:a16="http://schemas.microsoft.com/office/drawing/2014/main" id="{7DF258E3-4A1A-26F8-313C-A3169AF88014}"/>
                </a:ext>
              </a:extLst>
            </p:cNvPr>
            <p:cNvPicPr>
              <a:picLocks noChangeAspect="1"/>
            </p:cNvPicPr>
            <p:nvPr/>
          </p:nvPicPr>
          <p:blipFill>
            <a:blip r:embed="rId3"/>
            <a:stretch>
              <a:fillRect/>
            </a:stretch>
          </p:blipFill>
          <p:spPr>
            <a:xfrm>
              <a:off x="6329226" y="2184933"/>
              <a:ext cx="4816800" cy="3759661"/>
            </a:xfrm>
            <a:prstGeom prst="rect">
              <a:avLst/>
            </a:prstGeom>
          </p:spPr>
        </p:pic>
      </p:grpSp>
    </p:spTree>
    <p:extLst>
      <p:ext uri="{BB962C8B-B14F-4D97-AF65-F5344CB8AC3E}">
        <p14:creationId xmlns:p14="http://schemas.microsoft.com/office/powerpoint/2010/main" val="544479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TextBox 5">
            <a:extLst>
              <a:ext uri="{FF2B5EF4-FFF2-40B4-BE49-F238E27FC236}">
                <a16:creationId xmlns:a16="http://schemas.microsoft.com/office/drawing/2014/main" id="{F0FEBEE2-00CA-E0C9-060B-492BC4E087B1}"/>
              </a:ext>
            </a:extLst>
          </p:cNvPr>
          <p:cNvSpPr txBox="1"/>
          <p:nvPr/>
        </p:nvSpPr>
        <p:spPr>
          <a:xfrm>
            <a:off x="811807" y="1914825"/>
            <a:ext cx="5815983" cy="400110"/>
          </a:xfrm>
          <a:prstGeom prst="rect">
            <a:avLst/>
          </a:prstGeom>
          <a:noFill/>
        </p:spPr>
        <p:txBody>
          <a:bodyPr wrap="square">
            <a:spAutoFit/>
          </a:bodyPr>
          <a:lstStyle/>
          <a:p>
            <a:pPr marL="422275" lvl="1" indent="-422275"/>
            <a:r>
              <a:rPr lang="en-US" sz="2000" dirty="0">
                <a:solidFill>
                  <a:srgbClr val="000000"/>
                </a:solidFill>
                <a:effectLst/>
              </a:rPr>
              <a:t> %</a:t>
            </a:r>
            <a:r>
              <a:rPr lang="en-US" sz="2000" dirty="0" err="1">
                <a:solidFill>
                  <a:srgbClr val="000000"/>
                </a:solidFill>
                <a:effectLst/>
              </a:rPr>
              <a:t>sql</a:t>
            </a:r>
            <a:r>
              <a:rPr lang="en-US" sz="2000" dirty="0">
                <a:solidFill>
                  <a:srgbClr val="000000"/>
                </a:solidFill>
                <a:effectLst/>
              </a:rPr>
              <a:t> select distinct </a:t>
            </a:r>
            <a:r>
              <a:rPr lang="en-US" sz="2000" dirty="0" err="1">
                <a:solidFill>
                  <a:srgbClr val="000000"/>
                </a:solidFill>
                <a:effectLst/>
              </a:rPr>
              <a:t>Launch_Site</a:t>
            </a:r>
            <a:r>
              <a:rPr lang="en-US" sz="2000" dirty="0">
                <a:solidFill>
                  <a:srgbClr val="000000"/>
                </a:solidFill>
                <a:effectLst/>
              </a:rPr>
              <a:t> FROM SPACEXTABLE;</a:t>
            </a:r>
          </a:p>
        </p:txBody>
      </p:sp>
      <p:pic>
        <p:nvPicPr>
          <p:cNvPr id="12" name="Picture 11" descr="A screenshot of a computer&#10;&#10;Description automatically generated">
            <a:extLst>
              <a:ext uri="{FF2B5EF4-FFF2-40B4-BE49-F238E27FC236}">
                <a16:creationId xmlns:a16="http://schemas.microsoft.com/office/drawing/2014/main" id="{1226EBDE-DFE0-363F-CA96-7B0EBF491CA7}"/>
              </a:ext>
            </a:extLst>
          </p:cNvPr>
          <p:cNvPicPr>
            <a:picLocks noChangeAspect="1"/>
          </p:cNvPicPr>
          <p:nvPr/>
        </p:nvPicPr>
        <p:blipFill rotWithShape="1">
          <a:blip r:embed="rId3"/>
          <a:srcRect l="1631"/>
          <a:stretch/>
        </p:blipFill>
        <p:spPr>
          <a:xfrm>
            <a:off x="853605" y="2571301"/>
            <a:ext cx="5732389" cy="3436717"/>
          </a:xfrm>
          <a:prstGeom prst="rect">
            <a:avLst/>
          </a:prstGeom>
        </p:spPr>
      </p:pic>
      <p:sp>
        <p:nvSpPr>
          <p:cNvPr id="2" name="Content Placeholder 4">
            <a:extLst>
              <a:ext uri="{FF2B5EF4-FFF2-40B4-BE49-F238E27FC236}">
                <a16:creationId xmlns:a16="http://schemas.microsoft.com/office/drawing/2014/main" id="{BD043A03-633D-C1C1-3F0F-D72F5A3C3E00}"/>
              </a:ext>
            </a:extLst>
          </p:cNvPr>
          <p:cNvSpPr txBox="1">
            <a:spLocks/>
          </p:cNvSpPr>
          <p:nvPr/>
        </p:nvSpPr>
        <p:spPr>
          <a:xfrm>
            <a:off x="811807" y="1458878"/>
            <a:ext cx="8743225" cy="36512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rPr>
              <a:t>Get all the launch site name using </a:t>
            </a:r>
            <a:r>
              <a:rPr lang="en-US" sz="2200" b="1" dirty="0">
                <a:solidFill>
                  <a:schemeClr val="accent3">
                    <a:lumMod val="25000"/>
                  </a:schemeClr>
                </a:solidFill>
              </a:rPr>
              <a:t>distinct combine with select </a:t>
            </a:r>
            <a:r>
              <a:rPr lang="en-US" sz="2200" dirty="0">
                <a:solidFill>
                  <a:schemeClr val="accent3">
                    <a:lumMod val="25000"/>
                  </a:schemeClr>
                </a:solidFill>
              </a:rPr>
              <a:t>function </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9074" y="1420511"/>
            <a:ext cx="10900412" cy="727603"/>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a:t>
            </a:r>
            <a:r>
              <a:rPr lang="en-US" sz="2200" dirty="0">
                <a:solidFill>
                  <a:schemeClr val="accent3">
                    <a:lumMod val="25000"/>
                  </a:schemeClr>
                </a:solidFill>
              </a:rPr>
              <a:t>sites</a:t>
            </a:r>
            <a:r>
              <a:rPr lang="en-US" sz="2200" dirty="0">
                <a:solidFill>
                  <a:schemeClr val="accent3">
                    <a:lumMod val="25000"/>
                  </a:schemeClr>
                </a:solidFill>
                <a:latin typeface="Abadi" panose="020B0604020104020204" pitchFamily="34" charset="0"/>
              </a:rPr>
              <a:t> begin with `CCA`: the records are chosen using </a:t>
            </a:r>
            <a:r>
              <a:rPr lang="en-US" sz="2200" b="1" dirty="0">
                <a:solidFill>
                  <a:schemeClr val="accent3">
                    <a:lumMod val="25000"/>
                  </a:schemeClr>
                </a:solidFill>
                <a:latin typeface="Abadi" panose="020B0604020104020204" pitchFamily="34" charset="0"/>
              </a:rPr>
              <a:t>* to collect all information from every column, </a:t>
            </a:r>
            <a:r>
              <a:rPr lang="en-US" sz="2200" dirty="0">
                <a:solidFill>
                  <a:schemeClr val="accent3">
                    <a:lumMod val="25000"/>
                  </a:schemeClr>
                </a:solidFill>
                <a:latin typeface="Abadi" panose="020B0604020104020204" pitchFamily="34" charset="0"/>
              </a:rPr>
              <a:t>adding condition </a:t>
            </a:r>
            <a:r>
              <a:rPr lang="en-US" sz="2200" b="1" dirty="0">
                <a:solidFill>
                  <a:schemeClr val="accent3">
                    <a:lumMod val="25000"/>
                  </a:schemeClr>
                </a:solidFill>
                <a:latin typeface="Abadi" panose="020B0604020104020204" pitchFamily="34" charset="0"/>
              </a:rPr>
              <a:t>‘CCA%’ </a:t>
            </a:r>
            <a:r>
              <a:rPr lang="en-US" sz="2200" dirty="0">
                <a:solidFill>
                  <a:schemeClr val="accent3">
                    <a:lumMod val="25000"/>
                  </a:schemeClr>
                </a:solidFill>
                <a:latin typeface="Abadi" panose="020B0604020104020204" pitchFamily="34" charset="0"/>
              </a:rPr>
              <a:t>and </a:t>
            </a:r>
            <a:r>
              <a:rPr lang="en-US" sz="2200" b="1" dirty="0">
                <a:solidFill>
                  <a:schemeClr val="accent3">
                    <a:lumMod val="25000"/>
                  </a:schemeClr>
                </a:solidFill>
                <a:latin typeface="Abadi" panose="020B0604020104020204" pitchFamily="34" charset="0"/>
              </a:rPr>
              <a:t>limit 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Description automatically generated">
            <a:extLst>
              <a:ext uri="{FF2B5EF4-FFF2-40B4-BE49-F238E27FC236}">
                <a16:creationId xmlns:a16="http://schemas.microsoft.com/office/drawing/2014/main" id="{BCF6B196-8642-DF8D-4463-AC90DDA4DAD1}"/>
              </a:ext>
            </a:extLst>
          </p:cNvPr>
          <p:cNvPicPr>
            <a:picLocks noChangeAspect="1"/>
          </p:cNvPicPr>
          <p:nvPr/>
        </p:nvPicPr>
        <p:blipFill>
          <a:blip r:embed="rId3"/>
          <a:stretch>
            <a:fillRect/>
          </a:stretch>
        </p:blipFill>
        <p:spPr>
          <a:xfrm>
            <a:off x="700885" y="2235774"/>
            <a:ext cx="6995629" cy="441313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6355"/>
            <a:ext cx="10583789" cy="1123860"/>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Calculate the total payload carried by boosters from NASA: calculation is made using </a:t>
            </a:r>
            <a:r>
              <a:rPr lang="en-US" sz="2200" b="1" dirty="0">
                <a:solidFill>
                  <a:schemeClr val="accent3">
                    <a:lumMod val="25000"/>
                  </a:schemeClr>
                </a:solidFill>
              </a:rPr>
              <a:t>SUM </a:t>
            </a:r>
            <a:r>
              <a:rPr lang="en-US" sz="2200" dirty="0">
                <a:solidFill>
                  <a:schemeClr val="accent3">
                    <a:lumMod val="25000"/>
                  </a:schemeClr>
                </a:solidFill>
              </a:rPr>
              <a:t>with the </a:t>
            </a:r>
            <a:r>
              <a:rPr lang="en-US" sz="2200" b="1" dirty="0">
                <a:solidFill>
                  <a:schemeClr val="accent3">
                    <a:lumMod val="25000"/>
                  </a:schemeClr>
                </a:solidFill>
              </a:rPr>
              <a:t>PAYLOAD_MASS__KG_</a:t>
            </a:r>
            <a:r>
              <a:rPr lang="en-US" sz="2200" dirty="0">
                <a:solidFill>
                  <a:schemeClr val="accent3">
                    <a:lumMod val="25000"/>
                  </a:schemeClr>
                </a:solidFill>
              </a:rPr>
              <a:t> column with condition as </a:t>
            </a:r>
            <a:r>
              <a:rPr lang="en-US" sz="2200" b="1" dirty="0">
                <a:solidFill>
                  <a:schemeClr val="accent3">
                    <a:lumMod val="25000"/>
                  </a:schemeClr>
                </a:solidFill>
              </a:rPr>
              <a:t>Customer = ‘NASA (CRS)’</a:t>
            </a:r>
            <a:endParaRPr lang="en-US" sz="2200" dirty="0">
              <a:solidFill>
                <a:schemeClr val="accent3">
                  <a:lumMod val="25000"/>
                </a:schemeClr>
              </a:solidFill>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shot of a computer&#10;&#10;Description automatically generated">
            <a:extLst>
              <a:ext uri="{FF2B5EF4-FFF2-40B4-BE49-F238E27FC236}">
                <a16:creationId xmlns:a16="http://schemas.microsoft.com/office/drawing/2014/main" id="{5D1618FE-D322-490E-CE03-94534A350DF2}"/>
              </a:ext>
            </a:extLst>
          </p:cNvPr>
          <p:cNvPicPr>
            <a:picLocks noChangeAspect="1"/>
          </p:cNvPicPr>
          <p:nvPr/>
        </p:nvPicPr>
        <p:blipFill>
          <a:blip r:embed="rId3"/>
          <a:stretch>
            <a:fillRect/>
          </a:stretch>
        </p:blipFill>
        <p:spPr>
          <a:xfrm>
            <a:off x="838200" y="3377233"/>
            <a:ext cx="7772400" cy="1934412"/>
          </a:xfrm>
          <a:prstGeom prst="rect">
            <a:avLst/>
          </a:prstGeom>
        </p:spPr>
      </p:pic>
      <p:sp>
        <p:nvSpPr>
          <p:cNvPr id="7" name="TextBox 6">
            <a:extLst>
              <a:ext uri="{FF2B5EF4-FFF2-40B4-BE49-F238E27FC236}">
                <a16:creationId xmlns:a16="http://schemas.microsoft.com/office/drawing/2014/main" id="{DF45E137-6602-ACFA-45FF-89C99BC7398C}"/>
              </a:ext>
            </a:extLst>
          </p:cNvPr>
          <p:cNvSpPr txBox="1"/>
          <p:nvPr/>
        </p:nvSpPr>
        <p:spPr>
          <a:xfrm>
            <a:off x="838200" y="2670215"/>
            <a:ext cx="8915400" cy="369332"/>
          </a:xfrm>
          <a:prstGeom prst="rect">
            <a:avLst/>
          </a:prstGeom>
          <a:noFill/>
        </p:spPr>
        <p:txBody>
          <a:bodyPr wrap="square">
            <a:spAutoFit/>
          </a:bodyPr>
          <a:lstStyle/>
          <a:p>
            <a:pPr marL="14288" lvl="2">
              <a:spcBef>
                <a:spcPts val="1000"/>
              </a:spcBef>
            </a:pPr>
            <a:r>
              <a:rPr lang="en-US" sz="1800" dirty="0"/>
              <a:t>%</a:t>
            </a:r>
            <a:r>
              <a:rPr lang="en-US" sz="1800" dirty="0" err="1"/>
              <a:t>sql</a:t>
            </a:r>
            <a:r>
              <a:rPr lang="en-US" sz="1800" dirty="0"/>
              <a:t> select SUM(PAYLOAD_MASS__KG_) from SPACEXTABLE where Customer = 'NASA  (CRS)’;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635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Calculate the average payload mass carried by booster version F9 v1.1: calculation is made using </a:t>
            </a:r>
            <a:r>
              <a:rPr lang="en-US" sz="2200" b="1" dirty="0">
                <a:solidFill>
                  <a:schemeClr val="accent3">
                    <a:lumMod val="25000"/>
                  </a:schemeClr>
                </a:solidFill>
              </a:rPr>
              <a:t>avg on PAYLOAD_MASS__KG_ </a:t>
            </a:r>
            <a:r>
              <a:rPr lang="en-US" sz="2200" dirty="0">
                <a:solidFill>
                  <a:schemeClr val="accent3">
                    <a:lumMod val="25000"/>
                  </a:schemeClr>
                </a:solidFill>
              </a:rPr>
              <a:t>column and condition is added</a:t>
            </a:r>
            <a:r>
              <a:rPr lang="en-US" sz="2200" b="1" dirty="0">
                <a:solidFill>
                  <a:schemeClr val="accent3">
                    <a:lumMod val="25000"/>
                  </a:schemeClr>
                </a:solidFill>
              </a:rPr>
              <a:t> </a:t>
            </a:r>
            <a:r>
              <a:rPr lang="en-US" sz="2200" dirty="0">
                <a:solidFill>
                  <a:schemeClr val="accent3">
                    <a:lumMod val="25000"/>
                  </a:schemeClr>
                </a:solidFill>
              </a:rPr>
              <a:t>as</a:t>
            </a:r>
            <a:r>
              <a:rPr lang="en-US" sz="2200" b="1" dirty="0">
                <a:solidFill>
                  <a:schemeClr val="accent3">
                    <a:lumMod val="25000"/>
                  </a:schemeClr>
                </a:solidFill>
              </a:rPr>
              <a:t> where </a:t>
            </a:r>
            <a:r>
              <a:rPr lang="en-US" sz="2200" b="1" dirty="0" err="1">
                <a:solidFill>
                  <a:schemeClr val="accent3">
                    <a:lumMod val="25000"/>
                  </a:schemeClr>
                </a:solidFill>
              </a:rPr>
              <a:t>Booster_Version</a:t>
            </a:r>
            <a:r>
              <a:rPr lang="en-US" sz="2200" b="1" dirty="0">
                <a:solidFill>
                  <a:schemeClr val="accent3">
                    <a:lumMod val="25000"/>
                  </a:schemeClr>
                </a:solidFill>
              </a:rPr>
              <a:t> like ‘F9 v1.1%’.</a:t>
            </a:r>
            <a:endParaRPr lang="en-US" sz="2200" dirty="0">
              <a:solidFill>
                <a:schemeClr val="accent3">
                  <a:lumMod val="25000"/>
                </a:schemeClr>
              </a:solidFill>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Description automatically generated">
            <a:extLst>
              <a:ext uri="{FF2B5EF4-FFF2-40B4-BE49-F238E27FC236}">
                <a16:creationId xmlns:a16="http://schemas.microsoft.com/office/drawing/2014/main" id="{0B93F398-CBB9-B445-CED8-1A777151B032}"/>
              </a:ext>
            </a:extLst>
          </p:cNvPr>
          <p:cNvPicPr>
            <a:picLocks noChangeAspect="1"/>
          </p:cNvPicPr>
          <p:nvPr/>
        </p:nvPicPr>
        <p:blipFill>
          <a:blip r:embed="rId3"/>
          <a:stretch>
            <a:fillRect/>
          </a:stretch>
        </p:blipFill>
        <p:spPr>
          <a:xfrm>
            <a:off x="838200" y="2839976"/>
            <a:ext cx="7772400" cy="176409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635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rPr>
              <a:t>Find the dates of the first successful landing outcome on ground pad: get the smallest date using </a:t>
            </a:r>
            <a:r>
              <a:rPr lang="en-US" sz="2200" b="1" dirty="0">
                <a:solidFill>
                  <a:schemeClr val="accent3">
                    <a:lumMod val="25000"/>
                  </a:schemeClr>
                </a:solidFill>
              </a:rPr>
              <a:t>Min</a:t>
            </a:r>
            <a:r>
              <a:rPr lang="en-US" sz="2200" dirty="0">
                <a:solidFill>
                  <a:schemeClr val="accent3">
                    <a:lumMod val="25000"/>
                  </a:schemeClr>
                </a:solidFill>
              </a:rPr>
              <a:t> on </a:t>
            </a:r>
            <a:r>
              <a:rPr lang="en-US" sz="2200" b="1" dirty="0">
                <a:solidFill>
                  <a:schemeClr val="accent3">
                    <a:lumMod val="25000"/>
                  </a:schemeClr>
                </a:solidFill>
              </a:rPr>
              <a:t>Date </a:t>
            </a:r>
            <a:r>
              <a:rPr lang="en-US" sz="2200" dirty="0">
                <a:solidFill>
                  <a:schemeClr val="accent3">
                    <a:lumMod val="25000"/>
                  </a:schemeClr>
                </a:solidFill>
              </a:rPr>
              <a:t>column, with condition </a:t>
            </a:r>
            <a:r>
              <a:rPr lang="en-US" sz="2200" b="1" dirty="0">
                <a:solidFill>
                  <a:schemeClr val="accent3">
                    <a:lumMod val="25000"/>
                  </a:schemeClr>
                </a:solidFill>
              </a:rPr>
              <a:t>where </a:t>
            </a:r>
            <a:r>
              <a:rPr lang="en-US" sz="2200" b="1" dirty="0" err="1">
                <a:solidFill>
                  <a:schemeClr val="accent3">
                    <a:lumMod val="25000"/>
                  </a:schemeClr>
                </a:solidFill>
              </a:rPr>
              <a:t>Landing_Outcome</a:t>
            </a:r>
            <a:r>
              <a:rPr lang="en-US" sz="2200" b="1" dirty="0">
                <a:solidFill>
                  <a:schemeClr val="accent3">
                    <a:lumMod val="25000"/>
                  </a:schemeClr>
                </a:solidFill>
              </a:rPr>
              <a:t> like ‘Success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 shot of a computer&#10;&#10;Description automatically generated">
            <a:extLst>
              <a:ext uri="{FF2B5EF4-FFF2-40B4-BE49-F238E27FC236}">
                <a16:creationId xmlns:a16="http://schemas.microsoft.com/office/drawing/2014/main" id="{EEB78A37-BFDB-3AE1-DDAF-65A54DF0A92C}"/>
              </a:ext>
            </a:extLst>
          </p:cNvPr>
          <p:cNvPicPr>
            <a:picLocks noChangeAspect="1"/>
          </p:cNvPicPr>
          <p:nvPr/>
        </p:nvPicPr>
        <p:blipFill>
          <a:blip r:embed="rId3"/>
          <a:stretch>
            <a:fillRect/>
          </a:stretch>
        </p:blipFill>
        <p:spPr>
          <a:xfrm>
            <a:off x="915154" y="2975968"/>
            <a:ext cx="6032500" cy="18923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67616"/>
            <a:ext cx="6762165"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Summary of methodologies</a:t>
            </a:r>
          </a:p>
          <a:p>
            <a:pPr marL="0" indent="0">
              <a:lnSpc>
                <a:spcPct val="100000"/>
              </a:lnSpc>
              <a:spcBef>
                <a:spcPts val="1400"/>
              </a:spcBef>
              <a:buNone/>
            </a:pPr>
            <a:endParaRPr lang="en-US" sz="2200" dirty="0">
              <a:solidFill>
                <a:schemeClr val="accent3">
                  <a:lumMod val="25000"/>
                </a:schemeClr>
              </a:solidFill>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3" name="TextBox 2">
            <a:extLst>
              <a:ext uri="{FF2B5EF4-FFF2-40B4-BE49-F238E27FC236}">
                <a16:creationId xmlns:a16="http://schemas.microsoft.com/office/drawing/2014/main" id="{A6BE1FDE-73D4-64CE-4217-B2D7FB37AD7B}"/>
              </a:ext>
            </a:extLst>
          </p:cNvPr>
          <p:cNvSpPr txBox="1"/>
          <p:nvPr/>
        </p:nvSpPr>
        <p:spPr>
          <a:xfrm>
            <a:off x="770011" y="4510449"/>
            <a:ext cx="3073569" cy="430887"/>
          </a:xfrm>
          <a:prstGeom prst="rect">
            <a:avLst/>
          </a:prstGeom>
          <a:noFill/>
        </p:spPr>
        <p:txBody>
          <a:bodyPr wrap="square">
            <a:spAutoFit/>
          </a:bodyPr>
          <a:lstStyle/>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rPr>
              <a:t>Summary of all results</a:t>
            </a:r>
          </a:p>
        </p:txBody>
      </p:sp>
      <p:sp>
        <p:nvSpPr>
          <p:cNvPr id="5" name="TextBox 4">
            <a:extLst>
              <a:ext uri="{FF2B5EF4-FFF2-40B4-BE49-F238E27FC236}">
                <a16:creationId xmlns:a16="http://schemas.microsoft.com/office/drawing/2014/main" id="{5B060FB1-EAC6-9007-0086-59408E144C5B}"/>
              </a:ext>
            </a:extLst>
          </p:cNvPr>
          <p:cNvSpPr txBox="1"/>
          <p:nvPr/>
        </p:nvSpPr>
        <p:spPr>
          <a:xfrm>
            <a:off x="1193369" y="1916665"/>
            <a:ext cx="6230319" cy="2246769"/>
          </a:xfrm>
          <a:prstGeom prst="rect">
            <a:avLst/>
          </a:prstGeom>
          <a:noFill/>
        </p:spPr>
        <p:txBody>
          <a:bodyPr wrap="square" rtlCol="0">
            <a:spAutoFit/>
          </a:bodyPr>
          <a:lstStyle/>
          <a:p>
            <a:pPr marL="285750" indent="-285750">
              <a:buFont typeface="Wingdings" pitchFamily="2" charset="2"/>
              <a:buChar char="§"/>
            </a:pPr>
            <a:r>
              <a:rPr lang="en-VN" sz="2000" dirty="0"/>
              <a:t>Data collection through API</a:t>
            </a:r>
          </a:p>
          <a:p>
            <a:pPr marL="285750" indent="-285750">
              <a:buFont typeface="Wingdings" pitchFamily="2" charset="2"/>
              <a:buChar char="§"/>
            </a:pPr>
            <a:r>
              <a:rPr lang="en-VN" sz="2000" dirty="0"/>
              <a:t>Data Collection with Web Scraping</a:t>
            </a:r>
          </a:p>
          <a:p>
            <a:pPr marL="285750" indent="-285750">
              <a:buFont typeface="Wingdings" pitchFamily="2" charset="2"/>
              <a:buChar char="§"/>
            </a:pPr>
            <a:r>
              <a:rPr lang="en-VN" sz="2000" dirty="0"/>
              <a:t>Data Wrangling </a:t>
            </a:r>
          </a:p>
          <a:p>
            <a:pPr marL="285750" indent="-285750">
              <a:buFont typeface="Wingdings" pitchFamily="2" charset="2"/>
              <a:buChar char="§"/>
            </a:pPr>
            <a:r>
              <a:rPr lang="en-US" sz="2000" dirty="0"/>
              <a:t>Exploratory Data Analysis with SQL </a:t>
            </a:r>
          </a:p>
          <a:p>
            <a:pPr marL="285750" indent="-285750">
              <a:buFont typeface="Wingdings" pitchFamily="2" charset="2"/>
              <a:buChar char="§"/>
            </a:pPr>
            <a:r>
              <a:rPr lang="en-US" sz="2000" dirty="0"/>
              <a:t>Exploratory Data Analysis with Data Visualization </a:t>
            </a:r>
          </a:p>
          <a:p>
            <a:pPr marL="285750" indent="-285750">
              <a:buFont typeface="Wingdings" pitchFamily="2" charset="2"/>
              <a:buChar char="§"/>
            </a:pPr>
            <a:r>
              <a:rPr lang="en-US" sz="2000" dirty="0"/>
              <a:t>Interactive Visual Analytics with Folium </a:t>
            </a:r>
          </a:p>
          <a:p>
            <a:pPr marL="285750" indent="-285750">
              <a:buFont typeface="Wingdings" pitchFamily="2" charset="2"/>
              <a:buChar char="§"/>
            </a:pPr>
            <a:r>
              <a:rPr lang="en-US" sz="2000" dirty="0"/>
              <a:t> Machine Learning Prediction</a:t>
            </a:r>
            <a:endParaRPr lang="en-VN" sz="2000" dirty="0"/>
          </a:p>
        </p:txBody>
      </p:sp>
      <p:sp>
        <p:nvSpPr>
          <p:cNvPr id="6" name="TextBox 5">
            <a:extLst>
              <a:ext uri="{FF2B5EF4-FFF2-40B4-BE49-F238E27FC236}">
                <a16:creationId xmlns:a16="http://schemas.microsoft.com/office/drawing/2014/main" id="{B8BB90F1-8055-28D4-5582-E77447419FE6}"/>
              </a:ext>
            </a:extLst>
          </p:cNvPr>
          <p:cNvSpPr txBox="1"/>
          <p:nvPr/>
        </p:nvSpPr>
        <p:spPr>
          <a:xfrm>
            <a:off x="1193368" y="4941336"/>
            <a:ext cx="6230319" cy="1015663"/>
          </a:xfrm>
          <a:prstGeom prst="rect">
            <a:avLst/>
          </a:prstGeom>
          <a:noFill/>
        </p:spPr>
        <p:txBody>
          <a:bodyPr wrap="square" rtlCol="0">
            <a:spAutoFit/>
          </a:bodyPr>
          <a:lstStyle/>
          <a:p>
            <a:pPr marL="285750" indent="-285750">
              <a:buFont typeface="Wingdings" pitchFamily="2" charset="2"/>
              <a:buChar char="§"/>
            </a:pPr>
            <a:r>
              <a:rPr lang="en-US" sz="2000" dirty="0"/>
              <a:t>Exploratory Data Analysis result </a:t>
            </a:r>
          </a:p>
          <a:p>
            <a:pPr marL="285750" indent="-285750">
              <a:buFont typeface="Wingdings" pitchFamily="2" charset="2"/>
              <a:buChar char="§"/>
            </a:pPr>
            <a:r>
              <a:rPr lang="en-US" sz="2000" dirty="0"/>
              <a:t>Interactive analytics in screenshots </a:t>
            </a:r>
          </a:p>
          <a:p>
            <a:pPr marL="285750" indent="-285750">
              <a:buFont typeface="Wingdings" pitchFamily="2" charset="2"/>
              <a:buChar char="§"/>
            </a:pPr>
            <a:r>
              <a:rPr lang="en-US" sz="2000" dirty="0"/>
              <a:t>Predictive Analytics result</a:t>
            </a:r>
            <a:endParaRPr lang="en-VN" sz="2000"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6355"/>
            <a:ext cx="10747076" cy="1236314"/>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rPr>
              <a:t>List the names of boosters which have successfully landed on drone ship and had payload mass greater than 4000 but less than 6000: using </a:t>
            </a:r>
            <a:r>
              <a:rPr lang="en-US" sz="2200" b="1" dirty="0">
                <a:solidFill>
                  <a:schemeClr val="accent3">
                    <a:lumMod val="25000"/>
                  </a:schemeClr>
                </a:solidFill>
              </a:rPr>
              <a:t>select</a:t>
            </a:r>
            <a:r>
              <a:rPr lang="en-US" sz="2200" dirty="0">
                <a:solidFill>
                  <a:schemeClr val="accent3">
                    <a:lumMod val="25000"/>
                  </a:schemeClr>
                </a:solidFill>
              </a:rPr>
              <a:t> function on multiple columns to satisfy the requirement by adding condition </a:t>
            </a:r>
            <a:r>
              <a:rPr lang="en-US" sz="2200" b="1" dirty="0">
                <a:solidFill>
                  <a:schemeClr val="accent3">
                    <a:lumMod val="25000"/>
                  </a:schemeClr>
                </a:solidFill>
              </a:rPr>
              <a:t>where </a:t>
            </a:r>
            <a:r>
              <a:rPr lang="en-US" sz="2200" b="1" dirty="0" err="1">
                <a:solidFill>
                  <a:schemeClr val="accent3">
                    <a:lumMod val="25000"/>
                  </a:schemeClr>
                </a:solidFill>
              </a:rPr>
              <a:t>Landing_Outcome</a:t>
            </a:r>
            <a:r>
              <a:rPr lang="en-US" sz="2200" b="1" dirty="0">
                <a:solidFill>
                  <a:schemeClr val="accent3">
                    <a:lumMod val="25000"/>
                  </a:schemeClr>
                </a:solidFill>
              </a:rPr>
              <a:t> like 'Success (drone ship)' and PAYLOAD_MASS__KG_ between 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Description automatically generated">
            <a:extLst>
              <a:ext uri="{FF2B5EF4-FFF2-40B4-BE49-F238E27FC236}">
                <a16:creationId xmlns:a16="http://schemas.microsoft.com/office/drawing/2014/main" id="{D56E05A9-BAC6-9D09-6DA6-47DB0835264A}"/>
              </a:ext>
            </a:extLst>
          </p:cNvPr>
          <p:cNvPicPr>
            <a:picLocks noChangeAspect="1"/>
          </p:cNvPicPr>
          <p:nvPr/>
        </p:nvPicPr>
        <p:blipFill>
          <a:blip r:embed="rId3"/>
          <a:stretch>
            <a:fillRect/>
          </a:stretch>
        </p:blipFill>
        <p:spPr>
          <a:xfrm>
            <a:off x="1105677" y="3565920"/>
            <a:ext cx="7772400" cy="2451753"/>
          </a:xfrm>
          <a:prstGeom prst="rect">
            <a:avLst/>
          </a:prstGeom>
        </p:spPr>
      </p:pic>
      <p:sp>
        <p:nvSpPr>
          <p:cNvPr id="7" name="TextBox 6">
            <a:extLst>
              <a:ext uri="{FF2B5EF4-FFF2-40B4-BE49-F238E27FC236}">
                <a16:creationId xmlns:a16="http://schemas.microsoft.com/office/drawing/2014/main" id="{6ECBB075-3F6A-212F-FE89-54C6A7161C15}"/>
              </a:ext>
            </a:extLst>
          </p:cNvPr>
          <p:cNvSpPr txBox="1"/>
          <p:nvPr/>
        </p:nvSpPr>
        <p:spPr>
          <a:xfrm>
            <a:off x="1024654" y="2782669"/>
            <a:ext cx="9299964" cy="646331"/>
          </a:xfrm>
          <a:prstGeom prst="rect">
            <a:avLst/>
          </a:prstGeom>
          <a:noFill/>
        </p:spPr>
        <p:txBody>
          <a:bodyPr wrap="square">
            <a:spAutoFit/>
          </a:bodyPr>
          <a:lstStyle/>
          <a:p>
            <a:pPr marL="11113"/>
            <a:r>
              <a:rPr lang="en-US" sz="1800" dirty="0"/>
              <a:t>%</a:t>
            </a:r>
            <a:r>
              <a:rPr lang="en-US" sz="1800" dirty="0" err="1"/>
              <a:t>sql</a:t>
            </a:r>
            <a:r>
              <a:rPr lang="en-US" sz="1800" dirty="0"/>
              <a:t> select </a:t>
            </a:r>
            <a:r>
              <a:rPr lang="en-US" sz="1800" dirty="0" err="1"/>
              <a:t>Booster_Version</a:t>
            </a:r>
            <a:r>
              <a:rPr lang="en-US" sz="1800" dirty="0"/>
              <a:t>, </a:t>
            </a:r>
            <a:r>
              <a:rPr lang="en-US" sz="1800" dirty="0" err="1"/>
              <a:t>Landing_Outcome</a:t>
            </a:r>
            <a:r>
              <a:rPr lang="en-US" sz="1800" dirty="0"/>
              <a:t>, PAYLOAD_MASS__KG_ from SPACEXTABLE where </a:t>
            </a:r>
            <a:r>
              <a:rPr lang="en-US" sz="1800" dirty="0" err="1"/>
              <a:t>Landing_Outcome</a:t>
            </a:r>
            <a:r>
              <a:rPr lang="en-US" sz="1800" dirty="0"/>
              <a:t> like 'Success (drone ship)' and PAYLOAD_MASS__KG_ between 4000 and 6000;</a:t>
            </a:r>
            <a:endParaRPr lang="en-US" sz="1800" dirty="0">
              <a:effectLst/>
            </a:endParaRP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635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Calculate the total number of successful and failure mission outcomes: adding multiple conditions </a:t>
            </a:r>
            <a:r>
              <a:rPr lang="en-US" sz="2200" b="1" dirty="0" err="1">
                <a:solidFill>
                  <a:schemeClr val="accent3">
                    <a:lumMod val="25000"/>
                  </a:schemeClr>
                </a:solidFill>
              </a:rPr>
              <a:t>Mission_Outcome</a:t>
            </a:r>
            <a:r>
              <a:rPr lang="en-US" sz="2200" b="1" dirty="0">
                <a:solidFill>
                  <a:schemeClr val="accent3">
                    <a:lumMod val="25000"/>
                  </a:schemeClr>
                </a:solidFill>
              </a:rPr>
              <a:t> like 'Success%’ or </a:t>
            </a:r>
            <a:r>
              <a:rPr lang="en-US" sz="2200" b="1" dirty="0" err="1">
                <a:solidFill>
                  <a:schemeClr val="accent3">
                    <a:lumMod val="25000"/>
                  </a:schemeClr>
                </a:solidFill>
              </a:rPr>
              <a:t>Mission_Outcome</a:t>
            </a:r>
            <a:r>
              <a:rPr lang="en-US" sz="2200" b="1" dirty="0">
                <a:solidFill>
                  <a:schemeClr val="accent3">
                    <a:lumMod val="25000"/>
                  </a:schemeClr>
                </a:solidFill>
              </a:rPr>
              <a:t> like 'Fail%' group by </a:t>
            </a:r>
            <a:r>
              <a:rPr lang="en-US" sz="2200" b="1" dirty="0" err="1">
                <a:solidFill>
                  <a:schemeClr val="accent3">
                    <a:lumMod val="25000"/>
                  </a:schemeClr>
                </a:solidFill>
              </a:rPr>
              <a:t>Mission_Outcome</a:t>
            </a:r>
            <a:r>
              <a:rPr lang="en-US" sz="2200" b="1" dirty="0">
                <a:solidFill>
                  <a:schemeClr val="accent3">
                    <a:lumMod val="25000"/>
                  </a:schemeClr>
                </a:solidFill>
              </a:rPr>
              <a:t>,</a:t>
            </a:r>
            <a:r>
              <a:rPr lang="en-US" sz="2200" dirty="0">
                <a:solidFill>
                  <a:schemeClr val="accent3">
                    <a:lumMod val="25000"/>
                  </a:schemeClr>
                </a:solidFill>
              </a:rPr>
              <a:t> and adding a new column to the result table as </a:t>
            </a:r>
            <a:r>
              <a:rPr lang="en-US" sz="2200" b="1" dirty="0">
                <a:solidFill>
                  <a:schemeClr val="accent3">
                    <a:lumMod val="25000"/>
                  </a:schemeClr>
                </a:solidFill>
              </a:rPr>
              <a:t>Count</a:t>
            </a:r>
            <a:r>
              <a:rPr lang="en-US" sz="2200" dirty="0">
                <a:solidFill>
                  <a:schemeClr val="accent3">
                    <a:lumMod val="25000"/>
                  </a:schemeClr>
                </a:solidFill>
              </a:rPr>
              <a:t> being the result from </a:t>
            </a:r>
            <a:r>
              <a:rPr lang="en-US" sz="2200" b="1" dirty="0">
                <a:solidFill>
                  <a:schemeClr val="accent3">
                    <a:lumMod val="25000"/>
                  </a:schemeClr>
                </a:solidFill>
              </a:rPr>
              <a:t>count </a:t>
            </a:r>
            <a:r>
              <a:rPr lang="en-US" sz="2200" dirty="0">
                <a:solidFill>
                  <a:schemeClr val="accent3">
                    <a:lumMod val="25000"/>
                  </a:schemeClr>
                </a:solidFill>
              </a:rPr>
              <a:t>function of </a:t>
            </a:r>
            <a:r>
              <a:rPr lang="en-US" sz="2200" dirty="0" err="1">
                <a:solidFill>
                  <a:schemeClr val="accent3">
                    <a:lumMod val="25000"/>
                  </a:schemeClr>
                </a:solidFill>
              </a:rPr>
              <a:t>Mission_Outcome</a:t>
            </a:r>
            <a:r>
              <a:rPr lang="en-US" sz="2200" dirty="0">
                <a:solidFill>
                  <a:schemeClr val="accent3">
                    <a:lumMod val="25000"/>
                  </a:schemeClr>
                </a:solidFill>
              </a:rPr>
              <a:t> column</a:t>
            </a:r>
            <a:endParaRPr lang="en-US" sz="2200" b="1" dirty="0">
              <a:solidFill>
                <a:schemeClr val="accent3">
                  <a:lumMod val="25000"/>
                </a:schemeClr>
              </a:solidFill>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10;&#10;Description automatically generated">
            <a:extLst>
              <a:ext uri="{FF2B5EF4-FFF2-40B4-BE49-F238E27FC236}">
                <a16:creationId xmlns:a16="http://schemas.microsoft.com/office/drawing/2014/main" id="{7B93EDB5-03D9-A254-ECE1-261153CC8BFF}"/>
              </a:ext>
            </a:extLst>
          </p:cNvPr>
          <p:cNvPicPr>
            <a:picLocks noChangeAspect="1"/>
          </p:cNvPicPr>
          <p:nvPr/>
        </p:nvPicPr>
        <p:blipFill>
          <a:blip r:embed="rId3"/>
          <a:stretch>
            <a:fillRect/>
          </a:stretch>
        </p:blipFill>
        <p:spPr>
          <a:xfrm>
            <a:off x="918029" y="3891956"/>
            <a:ext cx="8306930" cy="2388921"/>
          </a:xfrm>
          <a:prstGeom prst="rect">
            <a:avLst/>
          </a:prstGeom>
        </p:spPr>
      </p:pic>
      <p:sp>
        <p:nvSpPr>
          <p:cNvPr id="8" name="TextBox 7">
            <a:extLst>
              <a:ext uri="{FF2B5EF4-FFF2-40B4-BE49-F238E27FC236}">
                <a16:creationId xmlns:a16="http://schemas.microsoft.com/office/drawing/2014/main" id="{467B6C36-5BCE-8D47-90F2-E0977CFBBBC8}"/>
              </a:ext>
            </a:extLst>
          </p:cNvPr>
          <p:cNvSpPr txBox="1"/>
          <p:nvPr/>
        </p:nvSpPr>
        <p:spPr>
          <a:xfrm>
            <a:off x="835325" y="3105834"/>
            <a:ext cx="9832675" cy="646331"/>
          </a:xfrm>
          <a:prstGeom prst="rect">
            <a:avLst/>
          </a:prstGeom>
          <a:noFill/>
        </p:spPr>
        <p:txBody>
          <a:bodyPr wrap="square">
            <a:spAutoFit/>
          </a:bodyPr>
          <a:lstStyle/>
          <a:p>
            <a:pPr marL="11113" lvl="1"/>
            <a:r>
              <a:rPr lang="en-US" sz="1800" dirty="0">
                <a:solidFill>
                  <a:srgbClr val="000000"/>
                </a:solidFill>
                <a:effectLst/>
              </a:rPr>
              <a:t>%</a:t>
            </a:r>
            <a:r>
              <a:rPr lang="en-US" sz="1800" dirty="0" err="1">
                <a:solidFill>
                  <a:srgbClr val="000000"/>
                </a:solidFill>
                <a:effectLst/>
              </a:rPr>
              <a:t>sql</a:t>
            </a:r>
            <a:r>
              <a:rPr lang="en-US" sz="1800" dirty="0">
                <a:solidFill>
                  <a:srgbClr val="000000"/>
                </a:solidFill>
                <a:effectLst/>
              </a:rPr>
              <a:t> select </a:t>
            </a:r>
            <a:r>
              <a:rPr lang="en-US" sz="1800" dirty="0" err="1">
                <a:solidFill>
                  <a:srgbClr val="000000"/>
                </a:solidFill>
                <a:effectLst/>
              </a:rPr>
              <a:t>Mission_Outcome</a:t>
            </a:r>
            <a:r>
              <a:rPr lang="en-US" sz="1800" dirty="0">
                <a:solidFill>
                  <a:srgbClr val="000000"/>
                </a:solidFill>
                <a:effectLst/>
              </a:rPr>
              <a:t> , count (</a:t>
            </a:r>
            <a:r>
              <a:rPr lang="en-US" sz="1800" dirty="0" err="1">
                <a:solidFill>
                  <a:srgbClr val="000000"/>
                </a:solidFill>
                <a:effectLst/>
              </a:rPr>
              <a:t>Mission_Outcome</a:t>
            </a:r>
            <a:r>
              <a:rPr lang="en-US" sz="1800" dirty="0">
                <a:solidFill>
                  <a:srgbClr val="000000"/>
                </a:solidFill>
                <a:effectLst/>
              </a:rPr>
              <a:t>) as Count from SPACEXTABLE where </a:t>
            </a:r>
            <a:r>
              <a:rPr lang="en-US" sz="1800" dirty="0" err="1">
                <a:solidFill>
                  <a:srgbClr val="000000"/>
                </a:solidFill>
                <a:effectLst/>
              </a:rPr>
              <a:t>Mission_Outcome</a:t>
            </a:r>
            <a:r>
              <a:rPr lang="en-US" sz="1800" dirty="0">
                <a:solidFill>
                  <a:srgbClr val="000000"/>
                </a:solidFill>
                <a:effectLst/>
              </a:rPr>
              <a:t> like 'Success%’ or </a:t>
            </a:r>
            <a:r>
              <a:rPr lang="en-US" sz="1800" dirty="0" err="1">
                <a:solidFill>
                  <a:srgbClr val="000000"/>
                </a:solidFill>
                <a:effectLst/>
              </a:rPr>
              <a:t>Mission_Outcome</a:t>
            </a:r>
            <a:r>
              <a:rPr lang="en-US" sz="1800" dirty="0">
                <a:solidFill>
                  <a:srgbClr val="000000"/>
                </a:solidFill>
                <a:effectLst/>
              </a:rPr>
              <a:t> like 'Fail%' group by </a:t>
            </a:r>
            <a:r>
              <a:rPr lang="en-US" sz="1800" dirty="0" err="1">
                <a:solidFill>
                  <a:srgbClr val="000000"/>
                </a:solidFill>
                <a:effectLst/>
              </a:rPr>
              <a:t>Mission_Outcome</a:t>
            </a:r>
            <a:r>
              <a:rPr lang="en-US" sz="1800" dirty="0">
                <a:solidFill>
                  <a:srgbClr val="000000"/>
                </a:solidFill>
                <a:effectLst/>
              </a:rPr>
              <a:t>;</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546355"/>
            <a:ext cx="10515600" cy="1117016"/>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List the names of the booster which have carried the maximum payload mass: using the sub query as the condition to combine with the main query after </a:t>
            </a:r>
            <a:r>
              <a:rPr lang="en-US" sz="2200" b="1" dirty="0">
                <a:solidFill>
                  <a:schemeClr val="accent3">
                    <a:lumMod val="25000"/>
                  </a:schemeClr>
                </a:solidFill>
              </a:rPr>
              <a:t>where</a:t>
            </a:r>
            <a:r>
              <a:rPr lang="en-US" sz="2200" dirty="0">
                <a:solidFill>
                  <a:schemeClr val="accent3">
                    <a:lumMod val="25000"/>
                  </a:schemeClr>
                </a:solidFill>
              </a:rPr>
              <a:t> clause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61990C85-F7F7-7194-79AE-247E89E844B7}"/>
              </a:ext>
            </a:extLst>
          </p:cNvPr>
          <p:cNvPicPr>
            <a:picLocks noChangeAspect="1"/>
          </p:cNvPicPr>
          <p:nvPr/>
        </p:nvPicPr>
        <p:blipFill>
          <a:blip r:embed="rId3"/>
          <a:stretch>
            <a:fillRect/>
          </a:stretch>
        </p:blipFill>
        <p:spPr>
          <a:xfrm>
            <a:off x="954314" y="3429000"/>
            <a:ext cx="6825343" cy="3109904"/>
          </a:xfrm>
          <a:prstGeom prst="rect">
            <a:avLst/>
          </a:prstGeom>
        </p:spPr>
      </p:pic>
      <p:sp>
        <p:nvSpPr>
          <p:cNvPr id="8" name="TextBox 7">
            <a:extLst>
              <a:ext uri="{FF2B5EF4-FFF2-40B4-BE49-F238E27FC236}">
                <a16:creationId xmlns:a16="http://schemas.microsoft.com/office/drawing/2014/main" id="{30AAD2A6-F153-0AAC-3DC7-D388D1A90F07}"/>
              </a:ext>
            </a:extLst>
          </p:cNvPr>
          <p:cNvSpPr txBox="1"/>
          <p:nvPr/>
        </p:nvSpPr>
        <p:spPr>
          <a:xfrm>
            <a:off x="823686" y="2752528"/>
            <a:ext cx="10583789" cy="646331"/>
          </a:xfrm>
          <a:prstGeom prst="rect">
            <a:avLst/>
          </a:prstGeom>
          <a:noFill/>
        </p:spPr>
        <p:txBody>
          <a:bodyPr wrap="square">
            <a:spAutoFit/>
          </a:bodyPr>
          <a:lstStyle/>
          <a:p>
            <a:pPr marL="11113" lvl="2">
              <a:spcBef>
                <a:spcPts val="1000"/>
              </a:spcBef>
            </a:pPr>
            <a:r>
              <a:rPr lang="en-US" sz="1800" dirty="0"/>
              <a:t>%</a:t>
            </a:r>
            <a:r>
              <a:rPr lang="en-US" sz="1800" dirty="0" err="1"/>
              <a:t>sql</a:t>
            </a:r>
            <a:r>
              <a:rPr lang="en-US" sz="1800" dirty="0"/>
              <a:t> select </a:t>
            </a:r>
            <a:r>
              <a:rPr lang="en-US" sz="1800" dirty="0" err="1"/>
              <a:t>Booster_Version</a:t>
            </a:r>
            <a:r>
              <a:rPr lang="en-US" sz="1800" dirty="0"/>
              <a:t>, max(PAYLOAD_MASS__KG_) as </a:t>
            </a:r>
            <a:r>
              <a:rPr lang="en-US" sz="1800" dirty="0" err="1"/>
              <a:t>max_payload_mass</a:t>
            </a:r>
            <a:r>
              <a:rPr lang="en-US" sz="1800" dirty="0"/>
              <a:t> from SPACEXTABLE where PAYLOAD_MASS__KG_ = (select max(PAYLOAD_MASS__KG_) as </a:t>
            </a:r>
            <a:r>
              <a:rPr lang="en-US" sz="1800" dirty="0" err="1"/>
              <a:t>max_payload_mass</a:t>
            </a:r>
            <a:r>
              <a:rPr lang="en-US" sz="1800" dirty="0"/>
              <a:t> from SPACEXTABLE);</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6355"/>
            <a:ext cx="9745663" cy="106137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rPr>
              <a:t>List the failed </a:t>
            </a:r>
            <a:r>
              <a:rPr lang="en-US" sz="2200" dirty="0" err="1">
                <a:solidFill>
                  <a:schemeClr val="accent3">
                    <a:lumMod val="25000"/>
                  </a:schemeClr>
                </a:solidFill>
              </a:rPr>
              <a:t>landing_outcomes</a:t>
            </a:r>
            <a:r>
              <a:rPr lang="en-US" sz="2200" dirty="0">
                <a:solidFill>
                  <a:schemeClr val="accent3">
                    <a:lumMod val="25000"/>
                  </a:schemeClr>
                </a:solidFill>
              </a:rPr>
              <a:t> in drone ship, their booster versions, and launch site names for in year 2015.: using multiple conditions and function </a:t>
            </a:r>
            <a:r>
              <a:rPr lang="en-US" sz="2200" b="1" dirty="0" err="1">
                <a:solidFill>
                  <a:schemeClr val="accent3">
                    <a:lumMod val="25000"/>
                  </a:schemeClr>
                </a:solidFill>
              </a:rPr>
              <a:t>substr</a:t>
            </a:r>
            <a:r>
              <a:rPr lang="en-US" sz="2200" b="1" dirty="0">
                <a:solidFill>
                  <a:schemeClr val="accent3">
                    <a:lumMod val="25000"/>
                  </a:schemeClr>
                </a:solidFill>
              </a:rPr>
              <a:t> </a:t>
            </a:r>
            <a:r>
              <a:rPr lang="en-US" sz="2200" dirty="0">
                <a:solidFill>
                  <a:schemeClr val="accent3">
                    <a:lumMod val="25000"/>
                  </a:schemeClr>
                </a:solidFill>
              </a:rPr>
              <a:t>to extract the year from </a:t>
            </a:r>
            <a:r>
              <a:rPr lang="en-US" sz="2200" b="1" dirty="0">
                <a:solidFill>
                  <a:schemeClr val="accent3">
                    <a:lumMod val="25000"/>
                  </a:schemeClr>
                </a:solidFill>
              </a:rPr>
              <a:t>Date</a:t>
            </a:r>
            <a:r>
              <a:rPr lang="en-US" sz="2200" dirty="0">
                <a:solidFill>
                  <a:schemeClr val="accent3">
                    <a:lumMod val="25000"/>
                  </a:schemeClr>
                </a:solidFill>
              </a:rPr>
              <a:t> column as part of condition after </a:t>
            </a:r>
            <a:r>
              <a:rPr lang="en-US" sz="2200" b="1" dirty="0">
                <a:solidFill>
                  <a:schemeClr val="accent3">
                    <a:lumMod val="25000"/>
                  </a:schemeClr>
                </a:solidFill>
              </a:rPr>
              <a:t>where </a:t>
            </a:r>
            <a:r>
              <a:rPr lang="en-US" sz="2200" dirty="0">
                <a:solidFill>
                  <a:schemeClr val="accent3">
                    <a:lumMod val="25000"/>
                  </a:schemeClr>
                </a:solidFill>
              </a:rPr>
              <a:t>clause. </a:t>
            </a:r>
            <a:endParaRPr lang="en-US" sz="2200" b="1" dirty="0">
              <a:solidFill>
                <a:schemeClr val="accent3">
                  <a:lumMod val="25000"/>
                </a:schemeClr>
              </a:solidFill>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7" name="TextBox 6">
            <a:extLst>
              <a:ext uri="{FF2B5EF4-FFF2-40B4-BE49-F238E27FC236}">
                <a16:creationId xmlns:a16="http://schemas.microsoft.com/office/drawing/2014/main" id="{C261D30C-2E54-745E-8CD5-61E5DAE91923}"/>
              </a:ext>
            </a:extLst>
          </p:cNvPr>
          <p:cNvSpPr txBox="1"/>
          <p:nvPr/>
        </p:nvSpPr>
        <p:spPr>
          <a:xfrm>
            <a:off x="838200" y="2638842"/>
            <a:ext cx="10583789" cy="646331"/>
          </a:xfrm>
          <a:prstGeom prst="rect">
            <a:avLst/>
          </a:prstGeom>
          <a:noFill/>
        </p:spPr>
        <p:txBody>
          <a:bodyPr wrap="square">
            <a:spAutoFit/>
          </a:bodyPr>
          <a:lstStyle/>
          <a:p>
            <a:pPr marL="15875" lvl="2">
              <a:spcBef>
                <a:spcPts val="1000"/>
              </a:spcBef>
            </a:pPr>
            <a:r>
              <a:rPr lang="en-US" sz="1800" dirty="0"/>
              <a:t>%</a:t>
            </a:r>
            <a:r>
              <a:rPr lang="en-US" sz="1800" dirty="0" err="1"/>
              <a:t>sql</a:t>
            </a:r>
            <a:r>
              <a:rPr lang="en-US" sz="1800" dirty="0"/>
              <a:t> select </a:t>
            </a:r>
            <a:r>
              <a:rPr lang="en-US" sz="1800" dirty="0" err="1"/>
              <a:t>substr</a:t>
            </a:r>
            <a:r>
              <a:rPr lang="en-US" sz="1800" dirty="0"/>
              <a:t>(Date, 6,2) as Month, </a:t>
            </a:r>
            <a:r>
              <a:rPr lang="en-US" sz="1800" dirty="0" err="1"/>
              <a:t>Booster_Version</a:t>
            </a:r>
            <a:r>
              <a:rPr lang="en-US" sz="1800" dirty="0"/>
              <a:t>, </a:t>
            </a:r>
            <a:r>
              <a:rPr lang="en-US" sz="1800" dirty="0" err="1"/>
              <a:t>Launch_Site</a:t>
            </a:r>
            <a:r>
              <a:rPr lang="en-US" sz="1800" dirty="0"/>
              <a:t>, </a:t>
            </a:r>
            <a:r>
              <a:rPr lang="en-US" sz="1800" dirty="0" err="1"/>
              <a:t>Landing_Outcome</a:t>
            </a:r>
            <a:r>
              <a:rPr lang="en-US" sz="1800" dirty="0"/>
              <a:t> from SPACEXTABLE where </a:t>
            </a:r>
            <a:r>
              <a:rPr lang="en-US" sz="1800" dirty="0" err="1"/>
              <a:t>Landing_Outcome</a:t>
            </a:r>
            <a:r>
              <a:rPr lang="en-US" sz="1800" dirty="0"/>
              <a:t> like '%Failure (drone ship)%' and </a:t>
            </a:r>
            <a:r>
              <a:rPr lang="en-US" sz="1800" dirty="0" err="1"/>
              <a:t>substr</a:t>
            </a:r>
            <a:r>
              <a:rPr lang="en-US" sz="1800" dirty="0"/>
              <a:t>(Date,0,5) = '2015’ ;</a:t>
            </a:r>
          </a:p>
        </p:txBody>
      </p:sp>
      <p:pic>
        <p:nvPicPr>
          <p:cNvPr id="11" name="Picture 10" descr="A screenshot of a computer&#10;&#10;Description automatically generated">
            <a:extLst>
              <a:ext uri="{FF2B5EF4-FFF2-40B4-BE49-F238E27FC236}">
                <a16:creationId xmlns:a16="http://schemas.microsoft.com/office/drawing/2014/main" id="{FBA383BB-AE30-84EB-EE93-550ACD72AA84}"/>
              </a:ext>
            </a:extLst>
          </p:cNvPr>
          <p:cNvPicPr>
            <a:picLocks noChangeAspect="1"/>
          </p:cNvPicPr>
          <p:nvPr/>
        </p:nvPicPr>
        <p:blipFill>
          <a:blip r:embed="rId3"/>
          <a:stretch>
            <a:fillRect/>
          </a:stretch>
        </p:blipFill>
        <p:spPr>
          <a:xfrm>
            <a:off x="838200" y="3327797"/>
            <a:ext cx="8832279" cy="276714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68425"/>
            <a:ext cx="10899475" cy="13239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rPr>
              <a:t>Rank the count of landing outcomes (such as Failure (drone ship) or Success (ground pad)) between the date 2010-06-04 and 2017-03-20, in descending order: using multiple condition in </a:t>
            </a:r>
            <a:r>
              <a:rPr lang="en-US" sz="2200" b="1" dirty="0">
                <a:solidFill>
                  <a:schemeClr val="accent3">
                    <a:lumMod val="25000"/>
                  </a:schemeClr>
                </a:solidFill>
              </a:rPr>
              <a:t>where </a:t>
            </a:r>
            <a:r>
              <a:rPr lang="en-US" sz="2200" dirty="0">
                <a:solidFill>
                  <a:schemeClr val="accent3">
                    <a:lumMod val="25000"/>
                  </a:schemeClr>
                </a:solidFill>
              </a:rPr>
              <a:t>clause and combine </a:t>
            </a:r>
            <a:r>
              <a:rPr lang="en-US" sz="2200" b="1" dirty="0">
                <a:solidFill>
                  <a:schemeClr val="accent3">
                    <a:lumMod val="25000"/>
                  </a:schemeClr>
                </a:solidFill>
              </a:rPr>
              <a:t>order by, group by</a:t>
            </a:r>
            <a:r>
              <a:rPr lang="en-US" sz="2200" dirty="0">
                <a:solidFill>
                  <a:schemeClr val="accent3">
                    <a:lumMod val="25000"/>
                  </a:schemeClr>
                </a:solidFill>
              </a:rPr>
              <a:t> to rank the count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9" name="Picture 8" descr="A screenshot of a computer&#10;&#10;Description automatically generated">
            <a:extLst>
              <a:ext uri="{FF2B5EF4-FFF2-40B4-BE49-F238E27FC236}">
                <a16:creationId xmlns:a16="http://schemas.microsoft.com/office/drawing/2014/main" id="{F05F8A82-4CDE-41BA-ED7B-E190E3B5AF9D}"/>
              </a:ext>
            </a:extLst>
          </p:cNvPr>
          <p:cNvPicPr>
            <a:picLocks noChangeAspect="1"/>
          </p:cNvPicPr>
          <p:nvPr/>
        </p:nvPicPr>
        <p:blipFill>
          <a:blip r:embed="rId3"/>
          <a:stretch>
            <a:fillRect/>
          </a:stretch>
        </p:blipFill>
        <p:spPr>
          <a:xfrm>
            <a:off x="1099456" y="2595303"/>
            <a:ext cx="5671457" cy="389912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marked on Map</a:t>
            </a:r>
          </a:p>
        </p:txBody>
      </p:sp>
      <p:pic>
        <p:nvPicPr>
          <p:cNvPr id="6" name="Picture 5" descr="A map of the united states&#10;&#10;Description automatically generated">
            <a:extLst>
              <a:ext uri="{FF2B5EF4-FFF2-40B4-BE49-F238E27FC236}">
                <a16:creationId xmlns:a16="http://schemas.microsoft.com/office/drawing/2014/main" id="{1B2949A3-35B5-8A21-C454-7739C1A81929}"/>
              </a:ext>
            </a:extLst>
          </p:cNvPr>
          <p:cNvPicPr>
            <a:picLocks noChangeAspect="1"/>
          </p:cNvPicPr>
          <p:nvPr/>
        </p:nvPicPr>
        <p:blipFill>
          <a:blip r:embed="rId3"/>
          <a:stretch>
            <a:fillRect/>
          </a:stretch>
        </p:blipFill>
        <p:spPr>
          <a:xfrm>
            <a:off x="1053757" y="3095634"/>
            <a:ext cx="6144712" cy="3762365"/>
          </a:xfrm>
          <a:prstGeom prst="rect">
            <a:avLst/>
          </a:prstGeom>
        </p:spPr>
      </p:pic>
      <p:sp>
        <p:nvSpPr>
          <p:cNvPr id="8" name="Content Placeholder 4">
            <a:extLst>
              <a:ext uri="{FF2B5EF4-FFF2-40B4-BE49-F238E27FC236}">
                <a16:creationId xmlns:a16="http://schemas.microsoft.com/office/drawing/2014/main" id="{6728C412-5EF1-C760-C6AD-8A9B4AEC4E75}"/>
              </a:ext>
            </a:extLst>
          </p:cNvPr>
          <p:cNvSpPr txBox="1">
            <a:spLocks/>
          </p:cNvSpPr>
          <p:nvPr/>
        </p:nvSpPr>
        <p:spPr>
          <a:xfrm>
            <a:off x="770011" y="1492156"/>
            <a:ext cx="10130631" cy="1603477"/>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rPr>
              <a:t>The locations are marked using red color with names using coordinate from data set, the markers were made by using </a:t>
            </a:r>
            <a:r>
              <a:rPr lang="en-US" sz="2200" dirty="0" err="1">
                <a:solidFill>
                  <a:schemeClr val="accent3">
                    <a:lumMod val="25000"/>
                  </a:schemeClr>
                </a:solidFill>
              </a:rPr>
              <a:t>folium.Marker</a:t>
            </a:r>
            <a:r>
              <a:rPr lang="en-US" sz="2200" dirty="0">
                <a:solidFill>
                  <a:schemeClr val="accent3">
                    <a:lumMod val="25000"/>
                  </a:schemeClr>
                </a:solidFill>
              </a:rPr>
              <a:t> and </a:t>
            </a:r>
            <a:r>
              <a:rPr lang="en-US" sz="2200" dirty="0" err="1">
                <a:solidFill>
                  <a:schemeClr val="accent3">
                    <a:lumMod val="25000"/>
                  </a:schemeClr>
                </a:solidFill>
              </a:rPr>
              <a:t>folium.Circle</a:t>
            </a:r>
            <a:r>
              <a:rPr lang="en-US" sz="2200" dirty="0">
                <a:solidFill>
                  <a:schemeClr val="accent3">
                    <a:lumMod val="25000"/>
                  </a:schemeClr>
                </a:solidFill>
              </a:rPr>
              <a:t>.</a:t>
            </a:r>
          </a:p>
          <a:p>
            <a:pPr>
              <a:lnSpc>
                <a:spcPct val="100000"/>
              </a:lnSpc>
              <a:spcBef>
                <a:spcPts val="1400"/>
              </a:spcBef>
            </a:pPr>
            <a:r>
              <a:rPr lang="en-US" sz="2200" dirty="0">
                <a:solidFill>
                  <a:schemeClr val="accent3">
                    <a:lumMod val="25000"/>
                  </a:schemeClr>
                </a:solidFill>
              </a:rPr>
              <a:t>From the map, it is possible to observe that all the launch site locations are relatively close to the coast and proximity to the Equator line.</a:t>
            </a:r>
          </a:p>
          <a:p>
            <a:endParaRPr lang="en-US" dirty="0"/>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46355"/>
            <a:ext cx="9745663" cy="184564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rPr>
              <a:t>The launch sites are marked on map along with outcomes of each launch. </a:t>
            </a:r>
          </a:p>
          <a:p>
            <a:pPr>
              <a:lnSpc>
                <a:spcPct val="100000"/>
              </a:lnSpc>
              <a:spcBef>
                <a:spcPts val="1400"/>
              </a:spcBef>
            </a:pPr>
            <a:r>
              <a:rPr lang="en-US" sz="2200" dirty="0">
                <a:solidFill>
                  <a:schemeClr val="accent3">
                    <a:lumMod val="25000"/>
                  </a:schemeClr>
                </a:solidFill>
              </a:rPr>
              <a:t>The success launches are marked with green and red represents failed launch. </a:t>
            </a:r>
          </a:p>
          <a:p>
            <a:pPr>
              <a:lnSpc>
                <a:spcPct val="100000"/>
              </a:lnSpc>
              <a:spcBef>
                <a:spcPts val="1400"/>
              </a:spcBef>
            </a:pPr>
            <a:r>
              <a:rPr lang="en-US" sz="2200" dirty="0">
                <a:solidFill>
                  <a:schemeClr val="accent3">
                    <a:lumMod val="25000"/>
                  </a:schemeClr>
                </a:solidFill>
              </a:rPr>
              <a:t>From the map, it is possible to get the information of the sites having high success rates.</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 on Map</a:t>
            </a:r>
          </a:p>
        </p:txBody>
      </p:sp>
      <p:pic>
        <p:nvPicPr>
          <p:cNvPr id="4" name="Picture 3" descr="A map of the united states&#10;&#10;Description automatically generated">
            <a:extLst>
              <a:ext uri="{FF2B5EF4-FFF2-40B4-BE49-F238E27FC236}">
                <a16:creationId xmlns:a16="http://schemas.microsoft.com/office/drawing/2014/main" id="{99708B2F-C62E-BF25-191C-5744F6C67320}"/>
              </a:ext>
            </a:extLst>
          </p:cNvPr>
          <p:cNvPicPr>
            <a:picLocks noChangeAspect="1"/>
          </p:cNvPicPr>
          <p:nvPr/>
        </p:nvPicPr>
        <p:blipFill>
          <a:blip r:embed="rId3"/>
          <a:stretch>
            <a:fillRect/>
          </a:stretch>
        </p:blipFill>
        <p:spPr>
          <a:xfrm>
            <a:off x="1227994" y="3465999"/>
            <a:ext cx="4726114" cy="2890350"/>
          </a:xfrm>
          <a:prstGeom prst="rect">
            <a:avLst/>
          </a:prstGeom>
        </p:spPr>
      </p:pic>
      <p:pic>
        <p:nvPicPr>
          <p:cNvPr id="6" name="Picture 5" descr="A map of a route&#10;&#10;Description automatically generated">
            <a:extLst>
              <a:ext uri="{FF2B5EF4-FFF2-40B4-BE49-F238E27FC236}">
                <a16:creationId xmlns:a16="http://schemas.microsoft.com/office/drawing/2014/main" id="{F4E0788B-D38B-F7F3-EA22-A313130F83AC}"/>
              </a:ext>
            </a:extLst>
          </p:cNvPr>
          <p:cNvPicPr>
            <a:picLocks noChangeAspect="1"/>
          </p:cNvPicPr>
          <p:nvPr/>
        </p:nvPicPr>
        <p:blipFill>
          <a:blip r:embed="rId4"/>
          <a:stretch>
            <a:fillRect/>
          </a:stretch>
        </p:blipFill>
        <p:spPr>
          <a:xfrm>
            <a:off x="6247542" y="3465079"/>
            <a:ext cx="4726115" cy="289127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63852"/>
            <a:ext cx="10583789" cy="2431392"/>
          </a:xfrm>
          <a:prstGeom prst="rect">
            <a:avLst/>
          </a:prstGeom>
        </p:spPr>
        <p:txBody>
          <a:bodyPr lIns="91440" tIns="45720" rIns="91440" bIns="45720" anchor="t">
            <a:normAutofit fontScale="70000" lnSpcReduction="20000"/>
          </a:bodyPr>
          <a:lstStyle/>
          <a:p>
            <a:pPr>
              <a:lnSpc>
                <a:spcPct val="100000"/>
              </a:lnSpc>
              <a:spcBef>
                <a:spcPts val="1400"/>
              </a:spcBef>
            </a:pPr>
            <a:r>
              <a:rPr lang="en-US" dirty="0">
                <a:solidFill>
                  <a:schemeClr val="accent3">
                    <a:lumMod val="25000"/>
                  </a:schemeClr>
                </a:solidFill>
              </a:rPr>
              <a:t>The distance lines to the proximities are shown by a blue line. </a:t>
            </a:r>
          </a:p>
          <a:p>
            <a:pPr>
              <a:lnSpc>
                <a:spcPct val="100000"/>
              </a:lnSpc>
              <a:spcBef>
                <a:spcPts val="1400"/>
              </a:spcBef>
            </a:pPr>
            <a:r>
              <a:rPr lang="en-US" dirty="0">
                <a:solidFill>
                  <a:schemeClr val="accent3">
                    <a:lumMod val="25000"/>
                  </a:schemeClr>
                </a:solidFill>
              </a:rPr>
              <a:t>Between the launch site and travelling stations is relatively close, these stations are railways, highways, airport. </a:t>
            </a:r>
          </a:p>
          <a:p>
            <a:pPr>
              <a:lnSpc>
                <a:spcPct val="100000"/>
              </a:lnSpc>
              <a:spcBef>
                <a:spcPts val="1400"/>
              </a:spcBef>
            </a:pPr>
            <a:r>
              <a:rPr lang="en-US" dirty="0">
                <a:solidFill>
                  <a:schemeClr val="accent3">
                    <a:lumMod val="25000"/>
                  </a:schemeClr>
                </a:solidFill>
              </a:rPr>
              <a:t>Also, it is possible to notice that the launch site locations are not close the nearby major cities. </a:t>
            </a:r>
          </a:p>
          <a:p>
            <a:pPr>
              <a:lnSpc>
                <a:spcPct val="100000"/>
              </a:lnSpc>
              <a:spcBef>
                <a:spcPts val="1400"/>
              </a:spcBef>
            </a:pPr>
            <a:r>
              <a:rPr lang="en-US" dirty="0">
                <a:solidFill>
                  <a:schemeClr val="accent3">
                    <a:lumMod val="25000"/>
                  </a:schemeClr>
                </a:solidFill>
              </a:rPr>
              <a:t>The findings suggest that there are some considerations about the location of these launch sites to make it efficient to travel and to comply with safety standard.</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a launch site to its proximities</a:t>
            </a:r>
          </a:p>
        </p:txBody>
      </p:sp>
      <p:pic>
        <p:nvPicPr>
          <p:cNvPr id="13" name="Picture 12" descr="A screenshot of a map&#10;&#10;Description automatically generated">
            <a:extLst>
              <a:ext uri="{FF2B5EF4-FFF2-40B4-BE49-F238E27FC236}">
                <a16:creationId xmlns:a16="http://schemas.microsoft.com/office/drawing/2014/main" id="{AE100FC7-189E-C299-55AC-073B6AC23F87}"/>
              </a:ext>
            </a:extLst>
          </p:cNvPr>
          <p:cNvPicPr>
            <a:picLocks noChangeAspect="1"/>
          </p:cNvPicPr>
          <p:nvPr/>
        </p:nvPicPr>
        <p:blipFill>
          <a:blip r:embed="rId3"/>
          <a:stretch>
            <a:fillRect/>
          </a:stretch>
        </p:blipFill>
        <p:spPr>
          <a:xfrm>
            <a:off x="972209" y="3811132"/>
            <a:ext cx="4805358" cy="2894456"/>
          </a:xfrm>
          <a:prstGeom prst="rect">
            <a:avLst/>
          </a:prstGeom>
        </p:spPr>
      </p:pic>
      <p:pic>
        <p:nvPicPr>
          <p:cNvPr id="15" name="Picture 14" descr="A map of a city&#10;&#10;Description automatically generated">
            <a:extLst>
              <a:ext uri="{FF2B5EF4-FFF2-40B4-BE49-F238E27FC236}">
                <a16:creationId xmlns:a16="http://schemas.microsoft.com/office/drawing/2014/main" id="{30037352-4168-F7DC-5421-6A10AC948CD3}"/>
              </a:ext>
            </a:extLst>
          </p:cNvPr>
          <p:cNvPicPr>
            <a:picLocks noChangeAspect="1"/>
          </p:cNvPicPr>
          <p:nvPr/>
        </p:nvPicPr>
        <p:blipFill>
          <a:blip r:embed="rId4"/>
          <a:stretch>
            <a:fillRect/>
          </a:stretch>
        </p:blipFill>
        <p:spPr>
          <a:xfrm>
            <a:off x="6207921" y="3795244"/>
            <a:ext cx="4805358" cy="292623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21024"/>
            <a:ext cx="5660840" cy="549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mn-lt"/>
              </a:rPr>
              <a:t>Project background and context</a:t>
            </a:r>
          </a:p>
        </p:txBody>
      </p:sp>
      <p:sp>
        <p:nvSpPr>
          <p:cNvPr id="7" name="TextBox 6">
            <a:extLst>
              <a:ext uri="{FF2B5EF4-FFF2-40B4-BE49-F238E27FC236}">
                <a16:creationId xmlns:a16="http://schemas.microsoft.com/office/drawing/2014/main" id="{90A1F178-9DDA-F2C8-CC73-DA1B2251643A}"/>
              </a:ext>
            </a:extLst>
          </p:cNvPr>
          <p:cNvSpPr txBox="1"/>
          <p:nvPr/>
        </p:nvSpPr>
        <p:spPr>
          <a:xfrm>
            <a:off x="828068" y="4591267"/>
            <a:ext cx="6098582" cy="397032"/>
          </a:xfrm>
          <a:prstGeom prst="rect">
            <a:avLst/>
          </a:prstGeom>
        </p:spPr>
        <p:txBody>
          <a:bodyPr vert="horz" lIns="91440" tIns="45720" rIns="91440" bIns="45720" rtlCol="0">
            <a:normAutofit/>
          </a:bodyPr>
          <a:lstStyle>
            <a:defPPr>
              <a:defRPr lang="en-US"/>
            </a:defPPr>
            <a:lvl1pPr marL="228600" indent="-228600">
              <a:lnSpc>
                <a:spcPct val="90000"/>
              </a:lnSpc>
              <a:spcBef>
                <a:spcPts val="1400"/>
              </a:spcBef>
              <a:buFont typeface="Arial"/>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a:buChar char="•"/>
              <a:defRPr sz="2400">
                <a:solidFill>
                  <a:srgbClr val="0070C0"/>
                </a:solidFill>
                <a:latin typeface="IBM Plex Mono Text" panose="020B0509050203000203" pitchFamily="49" charset="0"/>
              </a:defRPr>
            </a:lvl2pPr>
            <a:lvl3pPr marL="1143000" indent="-228600">
              <a:lnSpc>
                <a:spcPct val="90000"/>
              </a:lnSpc>
              <a:spcBef>
                <a:spcPts val="500"/>
              </a:spcBef>
              <a:buFont typeface="Arial"/>
              <a:buChar char="•"/>
              <a:defRPr sz="2000">
                <a:solidFill>
                  <a:srgbClr val="0070C0"/>
                </a:solidFill>
                <a:latin typeface="IBM Plex Mono Text" panose="020B0509050203000203" pitchFamily="49" charset="0"/>
              </a:defRPr>
            </a:lvl3pPr>
            <a:lvl4pPr marL="1600200" indent="-228600">
              <a:lnSpc>
                <a:spcPct val="90000"/>
              </a:lnSpc>
              <a:spcBef>
                <a:spcPts val="500"/>
              </a:spcBef>
              <a:buFont typeface="Arial"/>
              <a:buChar char="•"/>
              <a:defRPr>
                <a:solidFill>
                  <a:srgbClr val="0070C0"/>
                </a:solidFill>
                <a:latin typeface="IBM Plex Mono Text" panose="020B0509050203000203" pitchFamily="49" charset="0"/>
              </a:defRPr>
            </a:lvl4pPr>
            <a:lvl5pPr marL="2057400" indent="-228600">
              <a:lnSpc>
                <a:spcPct val="90000"/>
              </a:lnSpc>
              <a:spcBef>
                <a:spcPts val="500"/>
              </a:spcBef>
              <a:buFont typeface="Arial"/>
              <a:buChar char="•"/>
              <a:defRPr>
                <a:solidFill>
                  <a:srgbClr val="0070C0"/>
                </a:solidFill>
                <a:latin typeface="IBM Plex Mono Text" panose="020B0509050203000203" pitchFamily="49"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a:latin typeface="+mn-lt"/>
              </a:rPr>
              <a:t>Problems you want to find answers</a:t>
            </a:r>
          </a:p>
        </p:txBody>
      </p:sp>
      <p:sp>
        <p:nvSpPr>
          <p:cNvPr id="9" name="TextBox 8">
            <a:extLst>
              <a:ext uri="{FF2B5EF4-FFF2-40B4-BE49-F238E27FC236}">
                <a16:creationId xmlns:a16="http://schemas.microsoft.com/office/drawing/2014/main" id="{422A9790-0AE9-5A37-5A5C-E85069D39F4A}"/>
              </a:ext>
            </a:extLst>
          </p:cNvPr>
          <p:cNvSpPr txBox="1"/>
          <p:nvPr/>
        </p:nvSpPr>
        <p:spPr>
          <a:xfrm>
            <a:off x="1255363" y="1950159"/>
            <a:ext cx="10098437" cy="2246769"/>
          </a:xfrm>
          <a:prstGeom prst="rect">
            <a:avLst/>
          </a:prstGeom>
          <a:noFill/>
        </p:spPr>
        <p:txBody>
          <a:bodyPr wrap="square">
            <a:spAutoFit/>
          </a:bodyPr>
          <a:lstStyle/>
          <a:p>
            <a:r>
              <a:rPr lang="en-US" sz="2000" dirty="0"/>
              <a:t>Space X advertises Falcon 9 rocket launches on its website with a cost of 62 million dollar.</a:t>
            </a:r>
          </a:p>
          <a:p>
            <a:r>
              <a:rPr lang="en-US" sz="2000" dirty="0"/>
              <a:t>Other providers cost upward of 165 million dollars each</a:t>
            </a:r>
          </a:p>
          <a:p>
            <a:r>
              <a:rPr lang="en-US" sz="2000" dirty="0"/>
              <a:t>Much of the savings is because Space X can reuse the first stage. </a:t>
            </a:r>
          </a:p>
          <a:p>
            <a:r>
              <a:rPr lang="en-US" sz="2000" dirty="0"/>
              <a:t>If it is possible to predict the outcome of first stage, the cost of a launch is determined.  It is useful if an alternate company wants to bid against space X for a rocket launch. </a:t>
            </a:r>
          </a:p>
          <a:p>
            <a:r>
              <a:rPr lang="en-US" sz="2000" dirty="0"/>
              <a:t>This goal of the project is to create a machine learning pipeline to predict if the first stage will land successfully</a:t>
            </a:r>
            <a:endParaRPr lang="en-VN" sz="2000" dirty="0"/>
          </a:p>
        </p:txBody>
      </p:sp>
      <p:sp>
        <p:nvSpPr>
          <p:cNvPr id="12" name="TextBox 11">
            <a:extLst>
              <a:ext uri="{FF2B5EF4-FFF2-40B4-BE49-F238E27FC236}">
                <a16:creationId xmlns:a16="http://schemas.microsoft.com/office/drawing/2014/main" id="{6CBB6E22-D797-0A65-28C2-FF30170C0010}"/>
              </a:ext>
            </a:extLst>
          </p:cNvPr>
          <p:cNvSpPr txBox="1"/>
          <p:nvPr/>
        </p:nvSpPr>
        <p:spPr>
          <a:xfrm>
            <a:off x="1255362" y="5033839"/>
            <a:ext cx="10530113" cy="1015663"/>
          </a:xfrm>
          <a:prstGeom prst="rect">
            <a:avLst/>
          </a:prstGeom>
          <a:noFill/>
        </p:spPr>
        <p:txBody>
          <a:bodyPr wrap="square">
            <a:spAutoFit/>
          </a:bodyPr>
          <a:lstStyle/>
          <a:p>
            <a:pPr marL="285750" indent="-285750">
              <a:buFont typeface="Wingdings" pitchFamily="2" charset="2"/>
              <a:buChar char="§"/>
            </a:pPr>
            <a:r>
              <a:rPr lang="en-US" sz="2000" dirty="0"/>
              <a:t>What factors determine if the rocket will land successfully? </a:t>
            </a:r>
          </a:p>
          <a:p>
            <a:pPr marL="285750" indent="-285750">
              <a:buFont typeface="Wingdings" pitchFamily="2" charset="2"/>
              <a:buChar char="§"/>
            </a:pPr>
            <a:r>
              <a:rPr lang="en-US" sz="2000" dirty="0"/>
              <a:t>The interaction amongst various features that determine the success rate of a successful landing. </a:t>
            </a:r>
          </a:p>
          <a:p>
            <a:pPr marL="285750" indent="-285750">
              <a:buFont typeface="Wingdings" pitchFamily="2" charset="2"/>
              <a:buChar char="§"/>
            </a:pPr>
            <a:r>
              <a:rPr lang="en-US" sz="2000" dirty="0"/>
              <a:t>What operating conditions needs to be in place to ensure a successful landing program.</a:t>
            </a:r>
            <a:endParaRPr lang="en-VN" sz="2000"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63851"/>
            <a:ext cx="9745663" cy="139235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rPr>
              <a:t>All the launch sites shown in the pie chart is colored along with the success rates. </a:t>
            </a:r>
          </a:p>
          <a:p>
            <a:pPr>
              <a:lnSpc>
                <a:spcPct val="100000"/>
              </a:lnSpc>
              <a:spcBef>
                <a:spcPts val="1400"/>
              </a:spcBef>
            </a:pPr>
            <a:r>
              <a:rPr lang="en-US" sz="2200" dirty="0">
                <a:solidFill>
                  <a:schemeClr val="accent3">
                    <a:lumMod val="25000"/>
                  </a:schemeClr>
                </a:solidFill>
              </a:rPr>
              <a:t>The launch site with highest success count is KSC LC-39A</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7" name="Picture 6" descr="A screenshot of a computer&#10;&#10;Description automatically generated">
            <a:extLst>
              <a:ext uri="{FF2B5EF4-FFF2-40B4-BE49-F238E27FC236}">
                <a16:creationId xmlns:a16="http://schemas.microsoft.com/office/drawing/2014/main" id="{4F344E0F-FCE9-26F5-5D26-CC267BF66B86}"/>
              </a:ext>
            </a:extLst>
          </p:cNvPr>
          <p:cNvPicPr>
            <a:picLocks noChangeAspect="1"/>
          </p:cNvPicPr>
          <p:nvPr/>
        </p:nvPicPr>
        <p:blipFill>
          <a:blip r:embed="rId3"/>
          <a:stretch>
            <a:fillRect/>
          </a:stretch>
        </p:blipFill>
        <p:spPr>
          <a:xfrm>
            <a:off x="1046266" y="2756202"/>
            <a:ext cx="5780605" cy="360014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71600"/>
            <a:ext cx="9782102" cy="1315616"/>
          </a:xfrm>
          <a:prstGeom prst="rect">
            <a:avLst/>
          </a:prstGeom>
        </p:spPr>
        <p:txBody>
          <a:bodyPr lIns="91440" tIns="45720" rIns="91440" bIns="45720" anchor="t">
            <a:normAutofit fontScale="85000" lnSpcReduction="10000"/>
          </a:bodyPr>
          <a:lstStyle/>
          <a:p>
            <a:r>
              <a:rPr lang="en-US" dirty="0"/>
              <a:t>From previous plot, it is easy to observe that KSC LC-39A has the highest success rate. </a:t>
            </a:r>
          </a:p>
          <a:p>
            <a:r>
              <a:rPr lang="en-US" dirty="0"/>
              <a:t>Even that, this launch site still has that proportion of failure around 23.1 %. </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descr="A screenshot of a computer&#10;&#10;Description automatically generated">
            <a:extLst>
              <a:ext uri="{FF2B5EF4-FFF2-40B4-BE49-F238E27FC236}">
                <a16:creationId xmlns:a16="http://schemas.microsoft.com/office/drawing/2014/main" id="{EDF6D424-38F0-9BA3-ED2A-8FE4179797FA}"/>
              </a:ext>
            </a:extLst>
          </p:cNvPr>
          <p:cNvPicPr>
            <a:picLocks noChangeAspect="1"/>
          </p:cNvPicPr>
          <p:nvPr/>
        </p:nvPicPr>
        <p:blipFill>
          <a:blip r:embed="rId4"/>
          <a:stretch>
            <a:fillRect/>
          </a:stretch>
        </p:blipFill>
        <p:spPr>
          <a:xfrm>
            <a:off x="1092919" y="2756202"/>
            <a:ext cx="6093455" cy="360014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46355"/>
            <a:ext cx="10725303" cy="1336804"/>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rPr>
              <a:t>All over, The booster version with the highest success rate belongs to FT, still it is worth to mention B4 as well. </a:t>
            </a:r>
          </a:p>
          <a:p>
            <a:pPr>
              <a:lnSpc>
                <a:spcPct val="100000"/>
              </a:lnSpc>
              <a:spcBef>
                <a:spcPts val="1400"/>
              </a:spcBef>
            </a:pPr>
            <a:r>
              <a:rPr lang="en-US" sz="2200" dirty="0">
                <a:solidFill>
                  <a:schemeClr val="accent3">
                    <a:lumMod val="25000"/>
                  </a:schemeClr>
                </a:solidFill>
              </a:rPr>
              <a:t>But in considerations with different payload range, it is possible to see how well other booster versions perform.</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may be correlated with mission outcomes for all sites </a:t>
            </a:r>
          </a:p>
        </p:txBody>
      </p:sp>
      <p:pic>
        <p:nvPicPr>
          <p:cNvPr id="4" name="Picture 3" descr="A screenshot of a computer&#10;&#10;Description automatically generated">
            <a:extLst>
              <a:ext uri="{FF2B5EF4-FFF2-40B4-BE49-F238E27FC236}">
                <a16:creationId xmlns:a16="http://schemas.microsoft.com/office/drawing/2014/main" id="{08B33D90-02F4-D4FA-F984-58D5DBE621FB}"/>
              </a:ext>
            </a:extLst>
          </p:cNvPr>
          <p:cNvPicPr>
            <a:picLocks noChangeAspect="1"/>
          </p:cNvPicPr>
          <p:nvPr/>
        </p:nvPicPr>
        <p:blipFill rotWithShape="1">
          <a:blip r:embed="rId3"/>
          <a:srcRect t="23885"/>
          <a:stretch/>
        </p:blipFill>
        <p:spPr>
          <a:xfrm>
            <a:off x="875258" y="2883160"/>
            <a:ext cx="5152553" cy="2652447"/>
          </a:xfrm>
          <a:prstGeom prst="rect">
            <a:avLst/>
          </a:prstGeom>
        </p:spPr>
      </p:pic>
      <p:pic>
        <p:nvPicPr>
          <p:cNvPr id="7" name="Picture 6" descr="A graph with numbers and a line&#10;&#10;Description automatically generated with medium confidence">
            <a:extLst>
              <a:ext uri="{FF2B5EF4-FFF2-40B4-BE49-F238E27FC236}">
                <a16:creationId xmlns:a16="http://schemas.microsoft.com/office/drawing/2014/main" id="{65B701F2-ACED-EB9B-549C-7C8363746636}"/>
              </a:ext>
            </a:extLst>
          </p:cNvPr>
          <p:cNvPicPr>
            <a:picLocks noChangeAspect="1"/>
          </p:cNvPicPr>
          <p:nvPr/>
        </p:nvPicPr>
        <p:blipFill>
          <a:blip r:embed="rId4"/>
          <a:stretch>
            <a:fillRect/>
          </a:stretch>
        </p:blipFill>
        <p:spPr>
          <a:xfrm>
            <a:off x="6321726" y="2883159"/>
            <a:ext cx="5173588" cy="265244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95089"/>
            <a:ext cx="4556052" cy="9241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rPr>
              <a:t>The model has the highest accuracy score is Decision Tree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A graph of a test set&#10;&#10;Description automatically generated">
            <a:extLst>
              <a:ext uri="{FF2B5EF4-FFF2-40B4-BE49-F238E27FC236}">
                <a16:creationId xmlns:a16="http://schemas.microsoft.com/office/drawing/2014/main" id="{2EEC1CD0-4EA0-340C-10EE-3E9303BC3DD1}"/>
              </a:ext>
            </a:extLst>
          </p:cNvPr>
          <p:cNvPicPr>
            <a:picLocks noChangeAspect="1"/>
          </p:cNvPicPr>
          <p:nvPr/>
        </p:nvPicPr>
        <p:blipFill>
          <a:blip r:embed="rId3"/>
          <a:stretch>
            <a:fillRect/>
          </a:stretch>
        </p:blipFill>
        <p:spPr>
          <a:xfrm>
            <a:off x="5089665" y="1695089"/>
            <a:ext cx="6606442" cy="466126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08351"/>
            <a:ext cx="4638897" cy="3811588"/>
          </a:xfrm>
          <a:prstGeom prst="rect">
            <a:avLst/>
          </a:prstGeom>
        </p:spPr>
        <p:txBody>
          <a:bodyPr>
            <a:normAutofit/>
          </a:bodyPr>
          <a:lstStyle/>
          <a:p>
            <a:pPr>
              <a:lnSpc>
                <a:spcPct val="100000"/>
              </a:lnSpc>
              <a:spcBef>
                <a:spcPts val="1400"/>
              </a:spcBef>
            </a:pPr>
            <a:r>
              <a:rPr lang="en-US" sz="2000" dirty="0"/>
              <a:t>The confusion matrix for the decision tree classifier shows that the classifier can distinguish between the different classes. The major problem is the false positives .i.e., unsuccessful landing marked as successful landing by the classifier. </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descr="A diagram of different colored squares&#10;&#10;Description automatically generated">
            <a:extLst>
              <a:ext uri="{FF2B5EF4-FFF2-40B4-BE49-F238E27FC236}">
                <a16:creationId xmlns:a16="http://schemas.microsoft.com/office/drawing/2014/main" id="{EB812E16-D697-5333-1B98-183A51980413}"/>
              </a:ext>
            </a:extLst>
          </p:cNvPr>
          <p:cNvPicPr>
            <a:picLocks noChangeAspect="1"/>
          </p:cNvPicPr>
          <p:nvPr/>
        </p:nvPicPr>
        <p:blipFill>
          <a:blip r:embed="rId3"/>
          <a:stretch>
            <a:fillRect/>
          </a:stretch>
        </p:blipFill>
        <p:spPr>
          <a:xfrm>
            <a:off x="5609357" y="1508350"/>
            <a:ext cx="5676254" cy="487174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39410"/>
            <a:ext cx="10659989"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The larger the flight amount at a launch site, the greater the success rate at a launch site.</a:t>
            </a:r>
          </a:p>
          <a:p>
            <a:pPr>
              <a:lnSpc>
                <a:spcPct val="100000"/>
              </a:lnSpc>
              <a:spcBef>
                <a:spcPts val="1400"/>
              </a:spcBef>
            </a:pPr>
            <a:r>
              <a:rPr lang="en-US" sz="2200" dirty="0">
                <a:solidFill>
                  <a:schemeClr val="accent3">
                    <a:lumMod val="25000"/>
                  </a:schemeClr>
                </a:solidFill>
              </a:rPr>
              <a:t> Launch success rate started to increase in 2013 till 2020. </a:t>
            </a:r>
          </a:p>
          <a:p>
            <a:pPr>
              <a:lnSpc>
                <a:spcPct val="100000"/>
              </a:lnSpc>
              <a:spcBef>
                <a:spcPts val="1400"/>
              </a:spcBef>
            </a:pPr>
            <a:r>
              <a:rPr lang="en-US" sz="2200" dirty="0">
                <a:solidFill>
                  <a:schemeClr val="accent3">
                    <a:lumMod val="25000"/>
                  </a:schemeClr>
                </a:solidFill>
              </a:rPr>
              <a:t>Orbits ES-L1, GEO, HEO, SSO, VLEO had the most success rate. </a:t>
            </a:r>
          </a:p>
          <a:p>
            <a:pPr>
              <a:lnSpc>
                <a:spcPct val="100000"/>
              </a:lnSpc>
              <a:spcBef>
                <a:spcPts val="1400"/>
              </a:spcBef>
            </a:pPr>
            <a:r>
              <a:rPr lang="en-US" sz="2200" dirty="0">
                <a:solidFill>
                  <a:schemeClr val="accent3">
                    <a:lumMod val="25000"/>
                  </a:schemeClr>
                </a:solidFill>
              </a:rPr>
              <a:t>KSC LC-39A had the most successful launches of any sites. </a:t>
            </a:r>
          </a:p>
          <a:p>
            <a:pPr>
              <a:lnSpc>
                <a:spcPct val="100000"/>
              </a:lnSpc>
              <a:spcBef>
                <a:spcPts val="1400"/>
              </a:spcBef>
            </a:pPr>
            <a:r>
              <a:rPr lang="en-US" sz="2200" dirty="0">
                <a:solidFill>
                  <a:schemeClr val="accent3">
                    <a:lumMod val="25000"/>
                  </a:schemeClr>
                </a:solidFill>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373270"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mn-lt"/>
              </a:rPr>
              <a:t>Data collection methodology:</a:t>
            </a:r>
          </a:p>
          <a:p>
            <a:pPr lvl="1">
              <a:lnSpc>
                <a:spcPct val="120000"/>
              </a:lnSpc>
              <a:spcBef>
                <a:spcPts val="1400"/>
              </a:spcBef>
            </a:pPr>
            <a:r>
              <a:rPr lang="en-US" sz="8000" dirty="0">
                <a:solidFill>
                  <a:schemeClr val="tx1"/>
                </a:solidFill>
                <a:latin typeface="+mn-lt"/>
              </a:rPr>
              <a:t>Web scraping: https://</a:t>
            </a:r>
            <a:r>
              <a:rPr lang="en-US" sz="8000" dirty="0" err="1">
                <a:solidFill>
                  <a:schemeClr val="tx1"/>
                </a:solidFill>
                <a:latin typeface="+mn-lt"/>
              </a:rPr>
              <a:t>en.wikipedia.org</a:t>
            </a:r>
            <a:r>
              <a:rPr lang="en-US" sz="8000" dirty="0">
                <a:solidFill>
                  <a:schemeClr val="tx1"/>
                </a:solidFill>
                <a:latin typeface="+mn-lt"/>
              </a:rPr>
              <a:t>/wiki/</a:t>
            </a:r>
            <a:r>
              <a:rPr lang="en-US" sz="8000" dirty="0" err="1">
                <a:solidFill>
                  <a:schemeClr val="tx1"/>
                </a:solidFill>
                <a:latin typeface="+mn-lt"/>
              </a:rPr>
              <a:t>List_of_Falcon</a:t>
            </a:r>
            <a:r>
              <a:rPr lang="en-US" sz="8000" dirty="0">
                <a:solidFill>
                  <a:schemeClr val="tx1"/>
                </a:solidFill>
                <a:latin typeface="+mn-lt"/>
              </a:rPr>
              <a:t>/_9/_</a:t>
            </a:r>
            <a:r>
              <a:rPr lang="en-US" sz="8000" dirty="0" err="1">
                <a:solidFill>
                  <a:schemeClr val="tx1"/>
                </a:solidFill>
                <a:latin typeface="+mn-lt"/>
              </a:rPr>
              <a:t>and_Falcon_Heavy_l</a:t>
            </a:r>
            <a:r>
              <a:rPr lang="en-US" sz="8000" dirty="0">
                <a:solidFill>
                  <a:schemeClr val="tx1"/>
                </a:solidFill>
                <a:latin typeface="+mn-lt"/>
              </a:rPr>
              <a:t> </a:t>
            </a:r>
            <a:r>
              <a:rPr lang="en-US" sz="8000" dirty="0" err="1">
                <a:solidFill>
                  <a:schemeClr val="tx1"/>
                </a:solidFill>
                <a:latin typeface="+mn-lt"/>
              </a:rPr>
              <a:t>aunches</a:t>
            </a:r>
            <a:endParaRPr lang="en-US" sz="8000" dirty="0">
              <a:solidFill>
                <a:schemeClr val="tx1"/>
              </a:solidFill>
              <a:latin typeface="+mn-lt"/>
            </a:endParaRPr>
          </a:p>
          <a:p>
            <a:pPr lvl="1">
              <a:lnSpc>
                <a:spcPct val="120000"/>
              </a:lnSpc>
              <a:spcBef>
                <a:spcPts val="1400"/>
              </a:spcBef>
            </a:pPr>
            <a:r>
              <a:rPr lang="en-US" sz="8000" dirty="0">
                <a:solidFill>
                  <a:schemeClr val="tx1"/>
                </a:solidFill>
                <a:latin typeface="+mn-lt"/>
              </a:rPr>
              <a:t>Requesting rocket launch data from SpaceX API: </a:t>
            </a:r>
            <a:r>
              <a:rPr lang="en-US" sz="8000" dirty="0">
                <a:solidFill>
                  <a:schemeClr val="tx1"/>
                </a:solidFill>
                <a:effectLst/>
                <a:latin typeface="+mn-lt"/>
              </a:rPr>
              <a:t>"https://</a:t>
            </a:r>
            <a:r>
              <a:rPr lang="en-US" sz="8000" dirty="0" err="1">
                <a:solidFill>
                  <a:schemeClr val="tx1"/>
                </a:solidFill>
                <a:effectLst/>
                <a:latin typeface="+mn-lt"/>
              </a:rPr>
              <a:t>api.spacexdata.com</a:t>
            </a:r>
            <a:r>
              <a:rPr lang="en-US" sz="8000" dirty="0">
                <a:solidFill>
                  <a:schemeClr val="tx1"/>
                </a:solidFill>
                <a:effectLst/>
                <a:latin typeface="+mn-lt"/>
              </a:rPr>
              <a:t>/v4/launches/past"</a:t>
            </a:r>
            <a:endParaRPr lang="en-US" sz="8000" dirty="0">
              <a:solidFill>
                <a:schemeClr val="tx1"/>
              </a:solidFill>
              <a:latin typeface="+mn-lt"/>
            </a:endParaRPr>
          </a:p>
          <a:p>
            <a:pPr>
              <a:lnSpc>
                <a:spcPct val="120000"/>
              </a:lnSpc>
              <a:spcBef>
                <a:spcPts val="1400"/>
              </a:spcBef>
            </a:pPr>
            <a:r>
              <a:rPr lang="en-US" sz="8000" dirty="0">
                <a:solidFill>
                  <a:schemeClr val="accent3">
                    <a:lumMod val="25000"/>
                  </a:schemeClr>
                </a:solidFill>
                <a:latin typeface="+mn-lt"/>
              </a:rPr>
              <a:t>Perform data wrangling:  </a:t>
            </a:r>
          </a:p>
          <a:p>
            <a:pPr lvl="1">
              <a:lnSpc>
                <a:spcPct val="120000"/>
              </a:lnSpc>
              <a:spcBef>
                <a:spcPts val="1400"/>
              </a:spcBef>
            </a:pPr>
            <a:r>
              <a:rPr lang="en-US" sz="7600" dirty="0">
                <a:solidFill>
                  <a:schemeClr val="accent3">
                    <a:lumMod val="25000"/>
                  </a:schemeClr>
                </a:solidFill>
                <a:latin typeface="+mn-lt"/>
              </a:rPr>
              <a:t>Collect data and enriched using outcome label based on outcome data. </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373270" cy="473854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mn-lt"/>
              </a:rPr>
              <a:t>Executive Summary</a:t>
            </a:r>
          </a:p>
          <a:p>
            <a:pPr>
              <a:lnSpc>
                <a:spcPct val="120000"/>
              </a:lnSpc>
              <a:spcBef>
                <a:spcPts val="1400"/>
              </a:spcBef>
            </a:pPr>
            <a:r>
              <a:rPr lang="en-US" sz="2200" dirty="0">
                <a:solidFill>
                  <a:schemeClr val="accent3">
                    <a:lumMod val="25000"/>
                  </a:schemeClr>
                </a:solidFill>
                <a:latin typeface="+mn-lt"/>
              </a:rPr>
              <a:t>Perform exploratory data analysis (EDA) using visualization and SQL</a:t>
            </a:r>
          </a:p>
          <a:p>
            <a:pPr>
              <a:lnSpc>
                <a:spcPct val="120000"/>
              </a:lnSpc>
              <a:spcBef>
                <a:spcPts val="1400"/>
              </a:spcBef>
            </a:pPr>
            <a:r>
              <a:rPr lang="en-US" sz="2200" dirty="0">
                <a:solidFill>
                  <a:schemeClr val="accent3">
                    <a:lumMod val="25000"/>
                  </a:schemeClr>
                </a:solidFill>
                <a:latin typeface="+mn-lt"/>
              </a:rPr>
              <a:t>Perform interactive visual analytics using Folium and </a:t>
            </a:r>
            <a:r>
              <a:rPr lang="en-US" sz="2200" dirty="0" err="1">
                <a:solidFill>
                  <a:schemeClr val="accent3">
                    <a:lumMod val="25000"/>
                  </a:schemeClr>
                </a:solidFill>
                <a:latin typeface="+mn-lt"/>
              </a:rPr>
              <a:t>Plotly</a:t>
            </a:r>
            <a:r>
              <a:rPr lang="en-US" sz="2200" dirty="0">
                <a:solidFill>
                  <a:schemeClr val="accent3">
                    <a:lumMod val="25000"/>
                  </a:schemeClr>
                </a:solidFill>
                <a:latin typeface="+mn-lt"/>
              </a:rPr>
              <a:t> Dash</a:t>
            </a:r>
          </a:p>
          <a:p>
            <a:pPr>
              <a:lnSpc>
                <a:spcPct val="120000"/>
              </a:lnSpc>
              <a:spcBef>
                <a:spcPts val="1400"/>
              </a:spcBef>
            </a:pPr>
            <a:r>
              <a:rPr lang="en-US" sz="2200" dirty="0">
                <a:solidFill>
                  <a:schemeClr val="accent3">
                    <a:lumMod val="25000"/>
                  </a:schemeClr>
                </a:solidFill>
                <a:latin typeface="+mn-lt"/>
              </a:rPr>
              <a:t>Perform predictive analysis using classification models</a:t>
            </a:r>
          </a:p>
          <a:p>
            <a:pPr lvl="1">
              <a:lnSpc>
                <a:spcPct val="120000"/>
              </a:lnSpc>
              <a:spcBef>
                <a:spcPts val="1400"/>
              </a:spcBef>
            </a:pPr>
            <a:r>
              <a:rPr lang="en-US" sz="2200" dirty="0">
                <a:solidFill>
                  <a:schemeClr val="accent3">
                    <a:lumMod val="25000"/>
                  </a:schemeClr>
                </a:solidFill>
                <a:latin typeface="+mn-lt"/>
              </a:rPr>
              <a:t>At this step, data is normalized, divided into training and test data sets.</a:t>
            </a:r>
          </a:p>
          <a:p>
            <a:pPr lvl="1">
              <a:lnSpc>
                <a:spcPct val="120000"/>
              </a:lnSpc>
              <a:spcBef>
                <a:spcPts val="1400"/>
              </a:spcBef>
            </a:pPr>
            <a:r>
              <a:rPr lang="en-US" sz="2200" dirty="0">
                <a:solidFill>
                  <a:schemeClr val="accent3">
                    <a:lumMod val="25000"/>
                  </a:schemeClr>
                </a:solidFill>
                <a:latin typeface="+mn-lt"/>
              </a:rPr>
              <a:t>These data set are tested on 4 different models to find the method performs best using test data. </a:t>
            </a:r>
          </a:p>
          <a:p>
            <a:pPr lvl="1">
              <a:lnSpc>
                <a:spcPct val="120000"/>
              </a:lnSpc>
              <a:spcBef>
                <a:spcPts val="1400"/>
              </a:spcBef>
            </a:pPr>
            <a:r>
              <a:rPr lang="en-US" sz="2200" dirty="0">
                <a:solidFill>
                  <a:schemeClr val="accent3">
                    <a:lumMod val="25000"/>
                  </a:schemeClr>
                </a:solidFill>
                <a:latin typeface="+mn-lt"/>
              </a:rPr>
              <a:t>Different parameters are used to find the most suited model.</a:t>
            </a:r>
          </a:p>
          <a:p>
            <a:pPr>
              <a:lnSpc>
                <a:spcPct val="100000"/>
              </a:lnSpc>
              <a:spcBef>
                <a:spcPts val="1400"/>
              </a:spcBef>
            </a:pP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317690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97289"/>
            <a:ext cx="10515600" cy="2363267"/>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Describe how data sets were collected. </a:t>
            </a:r>
          </a:p>
          <a:p>
            <a:pPr marL="0" indent="0">
              <a:lnSpc>
                <a:spcPct val="100000"/>
              </a:lnSpc>
              <a:spcBef>
                <a:spcPts val="1400"/>
              </a:spcBef>
              <a:buNone/>
            </a:pPr>
            <a:r>
              <a:rPr lang="en-US" sz="2400" dirty="0"/>
              <a:t>Datasets were collected from SpaceX API (https://</a:t>
            </a:r>
            <a:r>
              <a:rPr lang="en-US" sz="2400" dirty="0" err="1"/>
              <a:t>api.spacexdata.com</a:t>
            </a:r>
            <a:r>
              <a:rPr lang="en-US" sz="2400" dirty="0"/>
              <a:t>/v4/rockets/) and from Wikipedia (https://</a:t>
            </a:r>
            <a:r>
              <a:rPr lang="en-US" sz="2400" dirty="0" err="1"/>
              <a:t>en.wikipedia.org</a:t>
            </a:r>
            <a:r>
              <a:rPr lang="en-US" sz="2400" dirty="0"/>
              <a:t>/wiki/</a:t>
            </a:r>
            <a:r>
              <a:rPr lang="en-US" sz="2400" dirty="0" err="1"/>
              <a:t>List_of_Falcon</a:t>
            </a:r>
            <a:r>
              <a:rPr lang="en-US" sz="2400" dirty="0"/>
              <a:t>/_9/_</a:t>
            </a:r>
            <a:r>
              <a:rPr lang="en-US" sz="2400" dirty="0" err="1"/>
              <a:t>and_Falcon_Heavy_launches</a:t>
            </a:r>
            <a:r>
              <a:rPr lang="en-US" sz="2400" dirty="0"/>
              <a:t>), using web scraping technics.</a:t>
            </a:r>
            <a:endParaRPr lang="en-US" sz="2400" dirty="0">
              <a:solidFill>
                <a:srgbClr val="FF0000"/>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773238"/>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rPr>
              <a:t>SpaceX offers a public API from where data can be obtained and then used; </a:t>
            </a:r>
          </a:p>
          <a:p>
            <a:pPr>
              <a:lnSpc>
                <a:spcPct val="100000"/>
              </a:lnSpc>
              <a:spcBef>
                <a:spcPts val="1400"/>
              </a:spcBef>
            </a:pPr>
            <a:r>
              <a:rPr lang="en-US" sz="2200" dirty="0">
                <a:solidFill>
                  <a:schemeClr val="accent3">
                    <a:lumMod val="25000"/>
                  </a:schemeClr>
                </a:solidFill>
              </a:rPr>
              <a:t>• This API was used according to the flowchart beside and then data is persisted.</a:t>
            </a:r>
          </a:p>
          <a:p>
            <a:pPr>
              <a:lnSpc>
                <a:spcPct val="100000"/>
              </a:lnSpc>
              <a:spcBef>
                <a:spcPts val="1400"/>
              </a:spcBef>
            </a:pPr>
            <a:r>
              <a:rPr lang="en-US" sz="2200" dirty="0"/>
              <a:t>GitHub URL: https://</a:t>
            </a:r>
            <a:r>
              <a:rPr lang="en-US" sz="2200" dirty="0" err="1"/>
              <a:t>github.com</a:t>
            </a:r>
            <a:r>
              <a:rPr lang="en-US" sz="2200" dirty="0"/>
              <a:t>/</a:t>
            </a:r>
            <a:r>
              <a:rPr lang="en-US" sz="2200" dirty="0" err="1"/>
              <a:t>JennTrinh</a:t>
            </a:r>
            <a:r>
              <a:rPr lang="en-US" sz="2200" dirty="0"/>
              <a:t>/Data-Sci--Coursera---Capstone/blob/a5f256a2454bf095fdc4bf3fac6fb987ccbdf180/Wk1-labs-spacex-data-collection-api.ipynb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8721559C-2211-37BE-7646-8244A998C503}"/>
              </a:ext>
            </a:extLst>
          </p:cNvPr>
          <p:cNvGraphicFramePr/>
          <p:nvPr>
            <p:extLst>
              <p:ext uri="{D42A27DB-BD31-4B8C-83A1-F6EECF244321}">
                <p14:modId xmlns:p14="http://schemas.microsoft.com/office/powerpoint/2010/main" val="2527427640"/>
              </p:ext>
            </p:extLst>
          </p:nvPr>
        </p:nvGraphicFramePr>
        <p:xfrm>
          <a:off x="5410274" y="1498959"/>
          <a:ext cx="6025228" cy="4774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2004</TotalTime>
  <Words>2928</Words>
  <Application>Microsoft Macintosh PowerPoint</Application>
  <PresentationFormat>Widescreen</PresentationFormat>
  <Paragraphs>265</Paragraphs>
  <Slides>47</Slides>
  <Notes>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47</vt:i4>
      </vt:variant>
    </vt:vector>
  </HeadingPairs>
  <TitlesOfParts>
    <vt:vector size="56" baseType="lpstr">
      <vt:lpstr>Abadi</vt:lpstr>
      <vt:lpstr>Arial</vt:lpstr>
      <vt:lpstr>Calibri</vt:lpstr>
      <vt:lpstr>Calibri Light</vt:lpstr>
      <vt:lpstr>IBM Plex Mono SemiBold</vt:lpstr>
      <vt:lpstr>system-ui</vt:lpstr>
      <vt:lpstr>Wingdings</vt:lpstr>
      <vt:lpstr>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TRINH HUYEN</cp:lastModifiedBy>
  <cp:revision>207</cp:revision>
  <cp:lastPrinted>2024-02-22T03:50:37Z</cp:lastPrinted>
  <dcterms:created xsi:type="dcterms:W3CDTF">2021-04-29T18:58:34Z</dcterms:created>
  <dcterms:modified xsi:type="dcterms:W3CDTF">2024-02-28T13:44:11Z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